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2"/>
  </p:notesMasterIdLst>
  <p:sldIdLst>
    <p:sldId id="262" r:id="rId2"/>
    <p:sldId id="263" r:id="rId3"/>
    <p:sldId id="264" r:id="rId4"/>
    <p:sldId id="269" r:id="rId5"/>
    <p:sldId id="270" r:id="rId6"/>
    <p:sldId id="268" r:id="rId7"/>
    <p:sldId id="265" r:id="rId8"/>
    <p:sldId id="272" r:id="rId9"/>
    <p:sldId id="266" r:id="rId10"/>
    <p:sldId id="273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94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8.4.2014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/>
              <a:pPr/>
              <a:t>10</a:t>
            </a:fld>
            <a:endParaRPr lang="cs-CZ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3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30340-7C31-4A01-BCDB-2665DC91E5A1}" type="slidenum">
              <a:rPr lang="cs-CZ"/>
              <a:pPr/>
              <a:t>4</a:t>
            </a:fld>
            <a:endParaRPr lang="cs-CZ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30340-7C31-4A01-BCDB-2665DC91E5A1}" type="slidenum">
              <a:rPr lang="cs-CZ"/>
              <a:pPr/>
              <a:t>5</a:t>
            </a:fld>
            <a:endParaRPr lang="cs-CZ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37E991-F034-4F26-AD6B-10CA17E25909}" type="slidenum">
              <a:rPr lang="cs-CZ"/>
              <a:pPr/>
              <a:t>6</a:t>
            </a:fld>
            <a:endParaRPr lang="cs-CZ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754" y="4343990"/>
            <a:ext cx="5030492" cy="4114505"/>
          </a:xfrm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7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37E991-F034-4F26-AD6B-10CA17E25909}" type="slidenum">
              <a:rPr lang="cs-CZ"/>
              <a:pPr/>
              <a:t>8</a:t>
            </a:fld>
            <a:endParaRPr lang="cs-CZ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754" y="4343990"/>
            <a:ext cx="5030492" cy="4114505"/>
          </a:xfrm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9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700808"/>
            <a:ext cx="6264000" cy="2062103"/>
          </a:xfrm>
        </p:spPr>
        <p:txBody>
          <a:bodyPr anchor="t" anchorCtr="0">
            <a:spAutoFit/>
          </a:bodyPr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000" dirty="0" smtClean="0"/>
              <a:t>Charakteristika </a:t>
            </a:r>
            <a:r>
              <a:rPr lang="cs-CZ" sz="4000" b="1" i="1" dirty="0" smtClean="0"/>
              <a:t>ATmega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č.2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7" y="1080015"/>
            <a:ext cx="8082416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kern="1200" dirty="0" smtClean="0">
                <a:latin typeface="Verdana" pitchFamily="34" charset="0"/>
              </a:rPr>
              <a:t>Jakou architekturu používají mikropočítače AVR?</a:t>
            </a:r>
          </a:p>
          <a:p>
            <a:pPr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Jaké funkční bloky obsahuje mikropočítač </a:t>
            </a:r>
            <a:r>
              <a:rPr lang="cs-CZ" sz="2400" b="0" dirty="0" smtClean="0">
                <a:latin typeface="Verdana" pitchFamily="34" charset="0"/>
              </a:rPr>
              <a:t>AVR</a:t>
            </a:r>
            <a:r>
              <a:rPr lang="en-US" sz="2400" b="0" dirty="0" smtClean="0">
                <a:latin typeface="Verdana" pitchFamily="34" charset="0"/>
              </a:rPr>
              <a:t>?</a:t>
            </a:r>
            <a:endParaRPr lang="cs-CZ" sz="2400" b="0" kern="1200" dirty="0" smtClean="0">
              <a:latin typeface="Verdana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172400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/>
            <a:r>
              <a:rPr lang="cs-CZ" sz="54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22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Charakteristika ATmega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 smtClean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2262158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Charakteristika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>
                <a:latin typeface="Verdana" pitchFamily="34" charset="0"/>
              </a:rPr>
              <a:t>Harvardská architektura </a:t>
            </a:r>
            <a:r>
              <a:rPr lang="cs-CZ" sz="2800" kern="1200" dirty="0">
                <a:latin typeface="Verdana" pitchFamily="34" charset="0"/>
              </a:rPr>
              <a:t>s </a:t>
            </a:r>
            <a:r>
              <a:rPr lang="cs-CZ" sz="2800" b="1" kern="1200" dirty="0">
                <a:latin typeface="Verdana" pitchFamily="34" charset="0"/>
              </a:rPr>
              <a:t>oddělenou</a:t>
            </a:r>
            <a:r>
              <a:rPr lang="cs-CZ" sz="2800" kern="1200" dirty="0">
                <a:latin typeface="Verdana" pitchFamily="34" charset="0"/>
              </a:rPr>
              <a:t> paměti </a:t>
            </a:r>
            <a:r>
              <a:rPr lang="cs-CZ" sz="2800" b="1" kern="1200" dirty="0">
                <a:latin typeface="Verdana" pitchFamily="34" charset="0"/>
              </a:rPr>
              <a:t>programu</a:t>
            </a:r>
            <a:r>
              <a:rPr lang="cs-CZ" sz="2800" kern="1200" dirty="0">
                <a:latin typeface="Verdana" pitchFamily="34" charset="0"/>
              </a:rPr>
              <a:t> a </a:t>
            </a:r>
            <a:r>
              <a:rPr lang="cs-CZ" sz="2800" b="1" kern="1200" dirty="0">
                <a:latin typeface="Verdana" pitchFamily="34" charset="0"/>
              </a:rPr>
              <a:t>dat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kern="1200" dirty="0" smtClean="0">
                <a:latin typeface="Verdana" pitchFamily="34" charset="0"/>
              </a:rPr>
              <a:t>Procesor typu RISC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856528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Charakteristika ATmega</a:t>
            </a:r>
          </a:p>
        </p:txBody>
      </p:sp>
    </p:spTree>
    <p:extLst>
      <p:ext uri="{BB962C8B-B14F-4D97-AF65-F5344CB8AC3E}">
        <p14:creationId xmlns:p14="http://schemas.microsoft.com/office/powerpoint/2010/main" val="66169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318497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Architektura CISC a RISC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532" name="Rectangle 12"/>
          <p:cNvSpPr>
            <a:spLocks noGrp="1" noChangeArrowheads="1"/>
          </p:cNvSpPr>
          <p:nvPr>
            <p:ph idx="1"/>
          </p:nvPr>
        </p:nvSpPr>
        <p:spPr>
          <a:xfrm>
            <a:off x="360000" y="1080000"/>
            <a:ext cx="8784000" cy="3508653"/>
          </a:xfrm>
          <a:noFill/>
          <a:ln/>
        </p:spPr>
        <p:txBody>
          <a:bodyPr>
            <a:spAutoFit/>
          </a:bodyPr>
          <a:lstStyle/>
          <a:p>
            <a:pPr marL="504000" indent="-504000">
              <a:spcBef>
                <a:spcPts val="0"/>
              </a:spcBef>
              <a:spcAft>
                <a:spcPts val="2400"/>
              </a:spcAft>
              <a:buSzPct val="100000"/>
            </a:pPr>
            <a:r>
              <a:rPr lang="cs-CZ" b="1" kern="1200" dirty="0" smtClean="0">
                <a:latin typeface="Verdana" pitchFamily="34" charset="0"/>
              </a:rPr>
              <a:t>CISC</a:t>
            </a:r>
            <a:endParaRPr lang="en-US" b="1" kern="1200" dirty="0" smtClean="0">
              <a:latin typeface="Verdana" pitchFamily="34" charset="0"/>
            </a:endParaRP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b="1" kern="1200" dirty="0" err="1">
                <a:latin typeface="Verdana" pitchFamily="34" charset="0"/>
              </a:rPr>
              <a:t>C</a:t>
            </a:r>
            <a:r>
              <a:rPr lang="cs-CZ" sz="2800" kern="1200" dirty="0" err="1">
                <a:latin typeface="Verdana" pitchFamily="34" charset="0"/>
              </a:rPr>
              <a:t>omplex</a:t>
            </a:r>
            <a:r>
              <a:rPr lang="cs-CZ" sz="2800" kern="1200" dirty="0">
                <a:latin typeface="Verdana" pitchFamily="34" charset="0"/>
              </a:rPr>
              <a:t> </a:t>
            </a:r>
            <a:r>
              <a:rPr lang="cs-CZ" sz="2800" b="1" kern="1200" dirty="0">
                <a:latin typeface="Verdana" pitchFamily="34" charset="0"/>
              </a:rPr>
              <a:t>I</a:t>
            </a:r>
            <a:r>
              <a:rPr lang="cs-CZ" sz="2800" kern="1200" dirty="0">
                <a:latin typeface="Verdana" pitchFamily="34" charset="0"/>
              </a:rPr>
              <a:t>nstruction </a:t>
            </a:r>
            <a:r>
              <a:rPr lang="cs-CZ" sz="2800" b="1" kern="1200" dirty="0">
                <a:latin typeface="Verdana" pitchFamily="34" charset="0"/>
              </a:rPr>
              <a:t>S</a:t>
            </a:r>
            <a:r>
              <a:rPr lang="cs-CZ" sz="2800" kern="1200" dirty="0">
                <a:latin typeface="Verdana" pitchFamily="34" charset="0"/>
              </a:rPr>
              <a:t>et </a:t>
            </a:r>
            <a:r>
              <a:rPr lang="cs-CZ" sz="2800" b="1" kern="1200" dirty="0" err="1" smtClean="0">
                <a:latin typeface="Verdana" pitchFamily="34" charset="0"/>
              </a:rPr>
              <a:t>C</a:t>
            </a:r>
            <a:r>
              <a:rPr lang="cs-CZ" sz="2800" kern="1200" dirty="0" err="1" smtClean="0">
                <a:latin typeface="Verdana" pitchFamily="34" charset="0"/>
              </a:rPr>
              <a:t>omputer</a:t>
            </a:r>
            <a:endParaRPr lang="cs-CZ" sz="2800" kern="1200" dirty="0" smtClean="0">
              <a:latin typeface="Verdana" pitchFamily="34" charset="0"/>
            </a:endParaRP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Instrukční sada obsahuje velmi </a:t>
            </a:r>
            <a:r>
              <a:rPr lang="cs-CZ" sz="2800" b="1" kern="1200" dirty="0" smtClean="0">
                <a:latin typeface="Verdana" pitchFamily="34" charset="0"/>
              </a:rPr>
              <a:t>široký okruh </a:t>
            </a:r>
            <a:r>
              <a:rPr lang="cs-CZ" sz="2800" kern="1200" dirty="0" smtClean="0">
                <a:latin typeface="Verdana" pitchFamily="34" charset="0"/>
              </a:rPr>
              <a:t>instrukcí</a:t>
            </a: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Instrukce mají </a:t>
            </a:r>
            <a:r>
              <a:rPr lang="cs-CZ" sz="2800" b="1" kern="1200" dirty="0" smtClean="0">
                <a:latin typeface="Verdana" pitchFamily="34" charset="0"/>
              </a:rPr>
              <a:t>proměnlivou délku </a:t>
            </a:r>
            <a:r>
              <a:rPr lang="cs-CZ" sz="2800" kern="1200" dirty="0" smtClean="0">
                <a:latin typeface="Verdana" pitchFamily="34" charset="0"/>
              </a:rPr>
              <a:t>slova</a:t>
            </a: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Vykonávání instrukce trvá </a:t>
            </a:r>
            <a:r>
              <a:rPr lang="cs-CZ" sz="2800" b="1" kern="1200" dirty="0" smtClean="0">
                <a:latin typeface="Verdana" pitchFamily="34" charset="0"/>
              </a:rPr>
              <a:t>různou dobu</a:t>
            </a:r>
          </a:p>
        </p:txBody>
      </p:sp>
    </p:spTree>
    <p:extLst>
      <p:ext uri="{BB962C8B-B14F-4D97-AF65-F5344CB8AC3E}">
        <p14:creationId xmlns:p14="http://schemas.microsoft.com/office/powerpoint/2010/main" val="293169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2" name="Rectangle 12"/>
          <p:cNvSpPr>
            <a:spLocks noGrp="1" noChangeArrowheads="1"/>
          </p:cNvSpPr>
          <p:nvPr>
            <p:ph idx="1"/>
          </p:nvPr>
        </p:nvSpPr>
        <p:spPr>
          <a:xfrm>
            <a:off x="360000" y="1080000"/>
            <a:ext cx="8784000" cy="4093428"/>
          </a:xfrm>
          <a:noFill/>
          <a:ln/>
        </p:spPr>
        <p:txBody>
          <a:bodyPr>
            <a:spAutoFit/>
          </a:bodyPr>
          <a:lstStyle/>
          <a:p>
            <a:pPr marL="504000" indent="-504000">
              <a:spcBef>
                <a:spcPts val="0"/>
              </a:spcBef>
              <a:spcAft>
                <a:spcPts val="2400"/>
              </a:spcAft>
              <a:buSzPct val="100000"/>
            </a:pPr>
            <a:r>
              <a:rPr lang="cs-CZ" b="1" kern="1200" dirty="0" smtClean="0">
                <a:latin typeface="Verdana" pitchFamily="34" charset="0"/>
              </a:rPr>
              <a:t>RISC</a:t>
            </a:r>
            <a:endParaRPr lang="en-US" b="1" kern="1200" dirty="0" smtClean="0">
              <a:latin typeface="Verdana" pitchFamily="34" charset="0"/>
            </a:endParaRP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b="1" kern="1200" dirty="0" err="1" smtClean="0">
                <a:latin typeface="Verdana" pitchFamily="34" charset="0"/>
              </a:rPr>
              <a:t>R</a:t>
            </a:r>
            <a:r>
              <a:rPr lang="cs-CZ" sz="2800" dirty="0" err="1" smtClean="0"/>
              <a:t>educed</a:t>
            </a:r>
            <a:r>
              <a:rPr lang="cs-CZ" sz="2800" kern="1200" dirty="0" smtClean="0">
                <a:latin typeface="Verdana" pitchFamily="34" charset="0"/>
              </a:rPr>
              <a:t> </a:t>
            </a:r>
            <a:r>
              <a:rPr lang="cs-CZ" sz="2800" b="1" kern="1200" dirty="0">
                <a:latin typeface="Verdana" pitchFamily="34" charset="0"/>
              </a:rPr>
              <a:t>I</a:t>
            </a:r>
            <a:r>
              <a:rPr lang="cs-CZ" sz="2800" kern="1200" dirty="0">
                <a:latin typeface="Verdana" pitchFamily="34" charset="0"/>
              </a:rPr>
              <a:t>nstruction </a:t>
            </a:r>
            <a:r>
              <a:rPr lang="cs-CZ" sz="2800" b="1" kern="1200" dirty="0">
                <a:latin typeface="Verdana" pitchFamily="34" charset="0"/>
              </a:rPr>
              <a:t>S</a:t>
            </a:r>
            <a:r>
              <a:rPr lang="cs-CZ" sz="2800" kern="1200" dirty="0">
                <a:latin typeface="Verdana" pitchFamily="34" charset="0"/>
              </a:rPr>
              <a:t>et </a:t>
            </a:r>
            <a:r>
              <a:rPr lang="cs-CZ" sz="2800" b="1" kern="1200" dirty="0" err="1" smtClean="0">
                <a:latin typeface="Verdana" pitchFamily="34" charset="0"/>
              </a:rPr>
              <a:t>C</a:t>
            </a:r>
            <a:r>
              <a:rPr lang="cs-CZ" sz="2800" kern="1200" dirty="0" err="1" smtClean="0">
                <a:latin typeface="Verdana" pitchFamily="34" charset="0"/>
              </a:rPr>
              <a:t>omputer</a:t>
            </a:r>
            <a:endParaRPr lang="cs-CZ" sz="2800" kern="1200" dirty="0" smtClean="0">
              <a:latin typeface="Verdana" pitchFamily="34" charset="0"/>
            </a:endParaRP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Instrukční sada je </a:t>
            </a:r>
            <a:r>
              <a:rPr lang="cs-CZ" sz="2800" b="1" kern="1200" dirty="0" smtClean="0">
                <a:latin typeface="Verdana" pitchFamily="34" charset="0"/>
              </a:rPr>
              <a:t>zúžena</a:t>
            </a:r>
            <a:r>
              <a:rPr lang="cs-CZ" sz="2800" kern="1200" dirty="0" smtClean="0">
                <a:latin typeface="Verdana" pitchFamily="34" charset="0"/>
              </a:rPr>
              <a:t>; potřebné instrukce se vykonávají </a:t>
            </a:r>
            <a:r>
              <a:rPr lang="cs-CZ" sz="2800" b="1" kern="1200" dirty="0" smtClean="0">
                <a:latin typeface="Verdana" pitchFamily="34" charset="0"/>
              </a:rPr>
              <a:t>programově</a:t>
            </a: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Instrukce mají </a:t>
            </a:r>
            <a:r>
              <a:rPr lang="cs-CZ" sz="2800" b="1" kern="1200" dirty="0" smtClean="0">
                <a:latin typeface="Verdana" pitchFamily="34" charset="0"/>
              </a:rPr>
              <a:t>konstantní délku </a:t>
            </a:r>
            <a:r>
              <a:rPr lang="cs-CZ" sz="2800" kern="1200" dirty="0" smtClean="0">
                <a:latin typeface="Verdana" pitchFamily="34" charset="0"/>
              </a:rPr>
              <a:t>slova</a:t>
            </a: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kern="1200" dirty="0" smtClean="0">
                <a:latin typeface="Verdana" pitchFamily="34" charset="0"/>
              </a:rPr>
              <a:t>Vykonávání instrukce trvá </a:t>
            </a:r>
            <a:r>
              <a:rPr lang="cs-CZ" sz="2800" b="1" kern="1200" dirty="0" smtClean="0">
                <a:latin typeface="Verdana" pitchFamily="34" charset="0"/>
              </a:rPr>
              <a:t>stejnou dobu</a:t>
            </a:r>
          </a:p>
          <a:p>
            <a:pPr marL="504000" indent="-504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cs-CZ" sz="2800" b="1" kern="1200" dirty="0" smtClean="0">
                <a:latin typeface="Verdana" pitchFamily="34" charset="0"/>
              </a:rPr>
              <a:t>Registry</a:t>
            </a:r>
            <a:r>
              <a:rPr lang="cs-CZ" sz="2800" kern="1200" dirty="0" smtClean="0">
                <a:latin typeface="Verdana" pitchFamily="34" charset="0"/>
              </a:rPr>
              <a:t> jsou univerzální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720000" y="69945"/>
            <a:ext cx="7772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cs-CZ" sz="2000" b="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Procesory CISC a RISC</a:t>
            </a:r>
          </a:p>
        </p:txBody>
      </p:sp>
    </p:spTree>
    <p:extLst>
      <p:ext uri="{BB962C8B-B14F-4D97-AF65-F5344CB8AC3E}">
        <p14:creationId xmlns:p14="http://schemas.microsoft.com/office/powerpoint/2010/main" val="211102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lj\prezentace\MIT\AVR\arc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6061735" cy="597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20000" y="69945"/>
            <a:ext cx="7772400" cy="400110"/>
          </a:xfrm>
          <a:prstGeom prst="rect">
            <a:avLst/>
          </a:prstGeom>
          <a:noFill/>
          <a:ln/>
        </p:spPr>
        <p:txBody>
          <a:bodyPr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cs-CZ" sz="2000" b="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Architektura AVR</a:t>
            </a:r>
          </a:p>
        </p:txBody>
      </p:sp>
    </p:spTree>
    <p:extLst>
      <p:ext uri="{BB962C8B-B14F-4D97-AF65-F5344CB8AC3E}">
        <p14:creationId xmlns:p14="http://schemas.microsoft.com/office/powerpoint/2010/main" val="392686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2846933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>
                <a:latin typeface="Verdana" pitchFamily="34" charset="0"/>
              </a:rPr>
              <a:t>Paměť </a:t>
            </a:r>
            <a:endParaRPr lang="cs-CZ" b="1" kern="1200" dirty="0" smtClean="0">
              <a:latin typeface="Verdana" pitchFamily="34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Paměť programu </a:t>
            </a:r>
            <a:r>
              <a:rPr lang="cs-CZ" sz="2800" kern="1200" dirty="0" smtClean="0">
                <a:latin typeface="Verdana" pitchFamily="34" charset="0"/>
              </a:rPr>
              <a:t>typu </a:t>
            </a:r>
            <a:r>
              <a:rPr lang="cs-CZ" sz="2800" kern="1200" dirty="0" err="1" smtClean="0">
                <a:latin typeface="Verdana" pitchFamily="34" charset="0"/>
              </a:rPr>
              <a:t>flash</a:t>
            </a:r>
            <a:endParaRPr lang="cs-CZ" sz="2800" kern="1200" dirty="0">
              <a:latin typeface="Verdana" pitchFamily="34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Paměť dat </a:t>
            </a:r>
            <a:r>
              <a:rPr lang="cs-CZ" sz="2800" kern="1200" dirty="0" smtClean="0">
                <a:latin typeface="Verdana" pitchFamily="34" charset="0"/>
              </a:rPr>
              <a:t>typu SRAM pro registry I/O a data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2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EEPROM</a:t>
            </a:r>
            <a:r>
              <a:rPr lang="cs-CZ" sz="2800" kern="1200" dirty="0" smtClean="0">
                <a:latin typeface="Verdana" pitchFamily="34" charset="0"/>
              </a:rPr>
              <a:t> pro ukládání dat</a:t>
            </a:r>
          </a:p>
        </p:txBody>
      </p:sp>
    </p:spTree>
    <p:extLst>
      <p:ext uri="{BB962C8B-B14F-4D97-AF65-F5344CB8AC3E}">
        <p14:creationId xmlns:p14="http://schemas.microsoft.com/office/powerpoint/2010/main" val="204067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idx="4294967295"/>
          </p:nvPr>
        </p:nvSpPr>
        <p:spPr>
          <a:xfrm>
            <a:off x="360000" y="1080000"/>
            <a:ext cx="8784000" cy="5078313"/>
          </a:xfrm>
        </p:spPr>
        <p:txBody>
          <a:bodyPr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24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Funkční bloky 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Časovač </a:t>
            </a:r>
            <a:r>
              <a:rPr lang="cs-CZ" sz="2800" kern="1200" dirty="0" smtClean="0">
                <a:latin typeface="Verdana" pitchFamily="34" charset="0"/>
              </a:rPr>
              <a:t>– odměřuje časové intervaly, čítá impulzy, generuje signály PWM (šířková modulace)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A/D převodník </a:t>
            </a:r>
            <a:r>
              <a:rPr lang="cs-CZ" sz="2800" kern="1200" dirty="0" smtClean="0">
                <a:latin typeface="Verdana" pitchFamily="34" charset="0"/>
              </a:rPr>
              <a:t>– převádí analogovou veličinu na digitální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Analogový komparátor </a:t>
            </a:r>
            <a:r>
              <a:rPr lang="cs-CZ" sz="2800" kern="1200" dirty="0" smtClean="0">
                <a:latin typeface="Verdana" pitchFamily="34" charset="0"/>
              </a:rPr>
              <a:t>– porovnává analogové vstupy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UART</a:t>
            </a:r>
            <a:r>
              <a:rPr lang="cs-CZ" sz="2800" kern="1200" dirty="0" smtClean="0">
                <a:latin typeface="Verdana" pitchFamily="34" charset="0"/>
              </a:rPr>
              <a:t> – přijímač a vysílač sériového kanálu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sz="2800" b="1" kern="1200" dirty="0" err="1" smtClean="0">
                <a:latin typeface="Verdana" pitchFamily="34" charset="0"/>
              </a:rPr>
              <a:t>Watchdog</a:t>
            </a:r>
            <a:r>
              <a:rPr lang="cs-CZ" sz="2800" kern="1200" dirty="0" smtClean="0">
                <a:latin typeface="Verdana" pitchFamily="34" charset="0"/>
              </a:rPr>
              <a:t> – hlídání běhu programu</a:t>
            </a:r>
            <a:endParaRPr lang="cs-CZ" sz="2800" kern="12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3308598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24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Funkční bloky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ISP</a:t>
            </a:r>
            <a:r>
              <a:rPr lang="cs-CZ" sz="2800" kern="1200" dirty="0" smtClean="0">
                <a:latin typeface="Verdana" pitchFamily="34" charset="0"/>
              </a:rPr>
              <a:t> - programování </a:t>
            </a:r>
            <a:r>
              <a:rPr lang="cs-CZ" sz="2800" kern="1200" dirty="0" err="1" smtClean="0">
                <a:latin typeface="Verdana" pitchFamily="34" charset="0"/>
              </a:rPr>
              <a:t>flash</a:t>
            </a:r>
            <a:r>
              <a:rPr lang="cs-CZ" sz="2800" kern="1200" dirty="0" smtClean="0">
                <a:latin typeface="Verdana" pitchFamily="34" charset="0"/>
              </a:rPr>
              <a:t> paměti v systému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SPI</a:t>
            </a:r>
            <a:r>
              <a:rPr lang="cs-CZ" sz="2800" kern="1200" dirty="0" smtClean="0">
                <a:latin typeface="Verdana" pitchFamily="34" charset="0"/>
              </a:rPr>
              <a:t> - sériové rozhraní přídavných zařízení</a:t>
            </a:r>
            <a:endParaRPr lang="cs-CZ" sz="2800" kern="1200" dirty="0">
              <a:latin typeface="Verdana" pitchFamily="34" charset="0"/>
            </a:endParaRP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I/O</a:t>
            </a:r>
            <a:r>
              <a:rPr lang="cs-CZ" sz="2800" kern="1200" dirty="0" smtClean="0">
                <a:latin typeface="Verdana" pitchFamily="34" charset="0"/>
              </a:rPr>
              <a:t> - vstup výstupní porty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buFont typeface="Wingdings" pitchFamily="2" charset="2"/>
              <a:buChar char="ü"/>
              <a:defRPr/>
            </a:pPr>
            <a:r>
              <a:rPr lang="cs-CZ" sz="2800" b="1" kern="1200" dirty="0" smtClean="0">
                <a:latin typeface="Verdana" pitchFamily="34" charset="0"/>
              </a:rPr>
              <a:t>RTC</a:t>
            </a:r>
            <a:r>
              <a:rPr lang="cs-CZ" sz="2800" kern="1200" dirty="0" smtClean="0">
                <a:latin typeface="Verdana" pitchFamily="34" charset="0"/>
              </a:rPr>
              <a:t> - hodiny reálného času</a:t>
            </a:r>
          </a:p>
        </p:txBody>
      </p:sp>
    </p:spTree>
    <p:extLst>
      <p:ext uri="{BB962C8B-B14F-4D97-AF65-F5344CB8AC3E}">
        <p14:creationId xmlns:p14="http://schemas.microsoft.com/office/powerpoint/2010/main" val="367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663</TotalTime>
  <Words>191</Words>
  <Application>Microsoft Office PowerPoint</Application>
  <PresentationFormat>Předvádění na obrazovce (4:3)</PresentationFormat>
  <Paragraphs>53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Pixel</vt:lpstr>
      <vt:lpstr>TEP Charakteristika ATmega</vt:lpstr>
      <vt:lpstr>TEP</vt:lpstr>
      <vt:lpstr>Charakteristika ATmega</vt:lpstr>
      <vt:lpstr>Architektura CISC a RISC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41</cp:revision>
  <dcterms:created xsi:type="dcterms:W3CDTF">2012-11-27T16:35:08Z</dcterms:created>
  <dcterms:modified xsi:type="dcterms:W3CDTF">2014-04-08T19:39:17Z</dcterms:modified>
</cp:coreProperties>
</file>