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6" r:id="rId1"/>
  </p:sldMasterIdLst>
  <p:notesMasterIdLst>
    <p:notesMasterId r:id="rId12"/>
  </p:notesMasterIdLst>
  <p:sldIdLst>
    <p:sldId id="262" r:id="rId2"/>
    <p:sldId id="26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590" autoAdjust="0"/>
  </p:normalViewPr>
  <p:slideViewPr>
    <p:cSldViewPr showGuides="1">
      <p:cViewPr>
        <p:scale>
          <a:sx n="66" d="100"/>
          <a:sy n="66" d="100"/>
        </p:scale>
        <p:origin x="-948" y="-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7AB28D-822D-4D29-B738-F314326A340C}" type="datetimeFigureOut">
              <a:rPr lang="cs-CZ"/>
              <a:pPr>
                <a:defRPr/>
              </a:pPr>
              <a:t>8.4.2014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6E4F504-FB74-4C77-8A3E-B3986DE26F7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5150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EEAFF5-42F6-48E8-8B2A-FBA7A2EC0999}" type="slidenum">
              <a:rPr lang="cs-CZ">
                <a:solidFill>
                  <a:prstClr val="black"/>
                </a:solidFill>
              </a:rPr>
              <a:pPr/>
              <a:t>1</a:t>
            </a:fld>
            <a:endParaRPr lang="cs-CZ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C69345-BCB8-40A8-9EEE-55FD1AFC74CA}" type="slidenum">
              <a:rPr lang="cs-CZ"/>
              <a:pPr/>
              <a:t>10</a:t>
            </a:fld>
            <a:endParaRPr lang="cs-CZ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7E2342-14F7-425B-93D2-D06753AC8677}" type="slidenum">
              <a:rPr lang="cs-CZ">
                <a:solidFill>
                  <a:prstClr val="black"/>
                </a:solidFill>
              </a:rPr>
              <a:pPr/>
              <a:t>2</a:t>
            </a:fld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37E991-F034-4F26-AD6B-10CA17E25909}" type="slidenum">
              <a:rPr lang="cs-CZ"/>
              <a:pPr/>
              <a:t>3</a:t>
            </a:fld>
            <a:endParaRPr lang="cs-CZ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754" y="4343990"/>
            <a:ext cx="5030492" cy="4114505"/>
          </a:xfrm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B16F3A-C189-4627-B22C-D2BF8EA48516}" type="slidenum">
              <a:rPr lang="cs-CZ"/>
              <a:pPr/>
              <a:t>4</a:t>
            </a:fld>
            <a:endParaRPr lang="cs-CZ"/>
          </a:p>
        </p:txBody>
      </p:sp>
      <p:sp>
        <p:nvSpPr>
          <p:cNvPr id="216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42E9B3-1C21-426B-83EF-920E338936D4}" type="slidenum">
              <a:rPr lang="cs-CZ"/>
              <a:pPr/>
              <a:t>5</a:t>
            </a:fld>
            <a:endParaRPr lang="cs-CZ"/>
          </a:p>
        </p:txBody>
      </p:sp>
      <p:sp>
        <p:nvSpPr>
          <p:cNvPr id="211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859262-DAFE-4E22-BFCC-914ED92EF970}" type="slidenum">
              <a:rPr lang="cs-CZ"/>
              <a:pPr/>
              <a:t>6</a:t>
            </a:fld>
            <a:endParaRPr lang="cs-CZ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754" y="4343991"/>
            <a:ext cx="5030492" cy="4114505"/>
          </a:xfrm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8F9DF9-5EF2-474E-8FA6-3A8B73747D6A}" type="slidenum">
              <a:rPr lang="cs-CZ"/>
              <a:pPr/>
              <a:t>7</a:t>
            </a:fld>
            <a:endParaRPr lang="cs-CZ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52E9C0-3C90-4EB3-A469-E489224A4FA0}" type="slidenum">
              <a:rPr lang="cs-CZ"/>
              <a:pPr/>
              <a:t>8</a:t>
            </a:fld>
            <a:endParaRPr lang="cs-CZ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754" y="4343991"/>
            <a:ext cx="5030492" cy="4114505"/>
          </a:xfrm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8F9DF9-5EF2-474E-8FA6-3A8B73747D6A}" type="slidenum">
              <a:rPr lang="cs-CZ"/>
              <a:pPr/>
              <a:t>9</a:t>
            </a:fld>
            <a:endParaRPr lang="cs-CZ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</p:grpSp>
      </p:grpSp>
      <p:sp>
        <p:nvSpPr>
          <p:cNvPr id="1537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153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 algn="r"/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A347E44-1AAC-420B-AB32-12DDDBCDE885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609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9EF09-CD29-477D-ABCE-FD6C28D0507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7743F0B-D3BD-4B64-87E9-5E7926EE0CE3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347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0F7D18-8356-410F-86CC-C0A59AA6E5C2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FF29617-F229-4AA3-AF63-629A34F9D0C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187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Nadpis, 2 malé a 1 velký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3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538920"/>
      </p:ext>
    </p:extLst>
  </p:cSld>
  <p:clrMapOvr>
    <a:masterClrMapping/>
  </p:clrMapOvr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ACD1D1-1FD1-4BD2-B5AA-BAAE11F8E4F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D5EE032-125E-4EF1-897C-C6C132F4C07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421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708175"/>
      </p:ext>
    </p:extLst>
  </p:cSld>
  <p:clrMapOvr>
    <a:masterClrMapping/>
  </p:clrMapOvr>
  <p:hf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55563"/>
            <a:ext cx="7772400" cy="719137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357188" y="1412875"/>
            <a:ext cx="4125912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35500" y="1412875"/>
            <a:ext cx="4127500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381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>
                <a:solidFill>
                  <a:srgbClr val="000000"/>
                </a:solidFill>
              </a:rPr>
              <a:t> </a:t>
            </a:r>
            <a:fld id="{72F054CC-169B-405A-8EFC-341DCDFEA7DC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858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1FCE2D9-6AD3-4231-B397-0257783385A2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55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8903D-23E7-46FD-A74A-6DF06809A117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6A0C1FC-A554-491D-A23A-A703A9D524E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876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00DF35-2688-4F44-9F8C-2107F806ADC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9145DC76-6872-4DF4-9E14-3C9F149DB05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69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387A52-E705-490A-838D-8B1C5ED7F7CC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3CCA7D36-5D0B-46DA-8B86-93CC4534874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491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7CE658-0EE9-48FF-B2F3-346B209313CA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6FC0A10C-74C9-4EDA-8B18-281A1C85680F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770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F259AA-69C5-45ED-B1EF-90BAC46572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4A972A3D-E40E-44AE-8599-5054B70DFC1D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51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D2316D-E476-4C1C-97C5-38113797E089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B126D77-9135-4E47-A5DC-34E5006577A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79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E249D1-C02F-4E77-A829-446A2E49D6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C81E695-55B3-4878-8A1B-BFF729C1E31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592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806B-82A5-4237-952D-C352BA9CEF6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5C5BDBD8-354C-4C33-8509-9899503E8362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061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pitchFamily="34" charset="0"/>
              </a:defRPr>
            </a:lvl1pPr>
          </a:lstStyle>
          <a:p>
            <a:pPr eaLnBrk="0" hangingPunct="0"/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 eaLnBrk="0" hangingPunct="0"/>
            <a:fld id="{A24E9C55-C54B-46F2-802C-C950BBC5F97F}" type="slidenum">
              <a:rPr lang="cs-CZ" b="1">
                <a:solidFill>
                  <a:srgbClr val="000000"/>
                </a:solidFill>
                <a:cs typeface="+mn-cs"/>
              </a:rPr>
              <a:pPr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435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 algn="r" eaLnBrk="0" hangingPunct="0"/>
            <a:r>
              <a:rPr lang="cs-CZ" b="1" dirty="0">
                <a:solidFill>
                  <a:srgbClr val="000000"/>
                </a:solidFill>
                <a:cs typeface="+mn-cs"/>
              </a:rPr>
              <a:t> </a:t>
            </a:r>
            <a:fld id="{EC377670-D1B4-4464-8ADD-7E5B3403F0F4}" type="slidenum">
              <a:rPr lang="cs-CZ" b="1">
                <a:solidFill>
                  <a:srgbClr val="000000"/>
                </a:solidFill>
                <a:cs typeface="+mn-cs"/>
              </a:rPr>
              <a:pPr algn="r"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8172450" y="692150"/>
            <a:ext cx="79216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cs-CZ" sz="2400" b="1" dirty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034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>
          <a:xfrm>
            <a:off x="2880000" y="1800000"/>
            <a:ext cx="6264000" cy="2154436"/>
          </a:xfrm>
        </p:spPr>
        <p:txBody>
          <a:bodyPr wrap="square" anchor="t" anchorCtr="0">
            <a:spAutoFit/>
          </a:bodyPr>
          <a:lstStyle/>
          <a:p>
            <a:r>
              <a:rPr lang="cs-CZ" sz="8800" b="1" dirty="0" smtClean="0"/>
              <a:t>TEP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4600" dirty="0" smtClean="0"/>
              <a:t>Paměť </a:t>
            </a:r>
            <a:r>
              <a:rPr lang="cs-CZ" sz="4600" b="1" i="1" dirty="0" smtClean="0"/>
              <a:t>ATmega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80000" y="4320000"/>
            <a:ext cx="6264000" cy="707886"/>
          </a:xfrm>
        </p:spPr>
        <p:txBody>
          <a:bodyPr wrap="square">
            <a:spAutoFit/>
          </a:bodyPr>
          <a:lstStyle/>
          <a:p>
            <a:pPr eaLnBrk="1" hangingPunct="1"/>
            <a:r>
              <a:rPr lang="cs-CZ" sz="4000" b="1" dirty="0" smtClean="0">
                <a:solidFill>
                  <a:schemeClr val="accent5">
                    <a:lumMod val="25000"/>
                  </a:schemeClr>
                </a:solidFill>
              </a:rPr>
              <a:t>č.3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481" y="5599113"/>
            <a:ext cx="5761037" cy="1258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302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318791"/>
            <a:ext cx="7834306" cy="707886"/>
          </a:xfrm>
        </p:spPr>
        <p:txBody>
          <a:bodyPr>
            <a:spAutoFit/>
          </a:bodyPr>
          <a:lstStyle/>
          <a:p>
            <a:r>
              <a:rPr lang="cs-CZ" sz="4000" b="1" kern="1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Kontrolní úkoly</a:t>
            </a:r>
            <a:endParaRPr lang="cs-CZ" sz="3600" dirty="0" smtClean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60006" y="1080015"/>
            <a:ext cx="8783993" cy="4324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60000" indent="-360000" eaLnBrk="0" hangingPunct="0">
              <a:spcBef>
                <a:spcPct val="0"/>
              </a:spcBef>
              <a:spcAft>
                <a:spcPts val="1200"/>
              </a:spcAft>
              <a:buSzPct val="100000"/>
              <a:buFont typeface="Wingdings" panose="05000000000000000000" pitchFamily="2" charset="2"/>
              <a:buChar char=""/>
              <a:defRPr/>
            </a:pPr>
            <a:r>
              <a:rPr lang="cs-CZ" sz="2400" b="0" dirty="0" smtClean="0">
                <a:latin typeface="Verdana" pitchFamily="34" charset="0"/>
              </a:rPr>
              <a:t>Z jakých základních části se skládá paměťový systém AVR</a:t>
            </a:r>
            <a:r>
              <a:rPr lang="cs-CZ" sz="2400" b="0" kern="1200" dirty="0" smtClean="0">
                <a:latin typeface="Verdana" pitchFamily="34" charset="0"/>
              </a:rPr>
              <a:t>?</a:t>
            </a:r>
          </a:p>
          <a:p>
            <a:pPr eaLnBrk="0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"/>
              <a:defRPr/>
            </a:pPr>
            <a:r>
              <a:rPr lang="cs-CZ" sz="2400" b="0" dirty="0" smtClean="0">
                <a:latin typeface="Verdana" pitchFamily="34" charset="0"/>
              </a:rPr>
              <a:t>Jaké vlastnosti musí mít paměť programu</a:t>
            </a:r>
            <a:r>
              <a:rPr lang="en-US" sz="2400" b="0" dirty="0" smtClean="0">
                <a:latin typeface="Verdana" pitchFamily="34" charset="0"/>
              </a:rPr>
              <a:t>?</a:t>
            </a:r>
            <a:endParaRPr lang="cs-CZ" sz="2400" b="0" dirty="0" smtClean="0">
              <a:latin typeface="Verdana" pitchFamily="34" charset="0"/>
            </a:endParaRPr>
          </a:p>
          <a:p>
            <a:pPr eaLnBrk="0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"/>
              <a:defRPr/>
            </a:pPr>
            <a:r>
              <a:rPr lang="cs-CZ" sz="2400" b="0" dirty="0" smtClean="0">
                <a:latin typeface="Verdana" pitchFamily="34" charset="0"/>
              </a:rPr>
              <a:t>Jaké vlastnosti musí mít paměť dat?</a:t>
            </a:r>
          </a:p>
          <a:p>
            <a:pPr eaLnBrk="0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"/>
              <a:defRPr/>
            </a:pPr>
            <a:r>
              <a:rPr lang="cs-CZ" sz="2400" b="0" dirty="0" smtClean="0">
                <a:latin typeface="Verdana" pitchFamily="34" charset="0"/>
              </a:rPr>
              <a:t>Na jaké části je rozdělena paměť programu?</a:t>
            </a:r>
          </a:p>
          <a:p>
            <a:pPr eaLnBrk="0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"/>
              <a:defRPr/>
            </a:pPr>
            <a:r>
              <a:rPr lang="cs-CZ" sz="2400" b="0" dirty="0" smtClean="0">
                <a:latin typeface="Verdana" pitchFamily="34" charset="0"/>
              </a:rPr>
              <a:t>Kde se fyzicky nachází registry R0-R31?</a:t>
            </a:r>
          </a:p>
          <a:p>
            <a:pPr eaLnBrk="0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"/>
              <a:defRPr/>
            </a:pPr>
            <a:r>
              <a:rPr lang="cs-CZ" sz="2400" b="0" dirty="0" smtClean="0">
                <a:latin typeface="Verdana" pitchFamily="34" charset="0"/>
              </a:rPr>
              <a:t>Jakou funkci mají I/O registry a kde se fyzicky nachází?</a:t>
            </a:r>
          </a:p>
          <a:p>
            <a:pPr eaLnBrk="0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"/>
              <a:defRPr/>
            </a:pPr>
            <a:r>
              <a:rPr lang="cs-CZ" sz="2400" b="0" kern="1200" dirty="0" smtClean="0">
                <a:latin typeface="Verdana" pitchFamily="34" charset="0"/>
              </a:rPr>
              <a:t>Do které části paměti může programátor ukládat data aplikačníh</a:t>
            </a:r>
            <a:r>
              <a:rPr lang="cs-CZ" sz="2400" b="0" dirty="0" smtClean="0">
                <a:latin typeface="Verdana" pitchFamily="34" charset="0"/>
              </a:rPr>
              <a:t>o programu?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8172400" y="188640"/>
            <a:ext cx="720080" cy="923330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txBody>
          <a:bodyPr wrap="square" rtlCol="0">
            <a:spAutoFit/>
          </a:bodyPr>
          <a:lstStyle/>
          <a:p>
            <a:pPr algn="ctr"/>
            <a:r>
              <a:rPr lang="cs-CZ" sz="5400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sym typeface="Webdings"/>
              </a:rPr>
              <a:t></a:t>
            </a:r>
            <a:endParaRPr lang="cs-CZ" sz="5400" kern="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72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Rectangle 3"/>
          <p:cNvSpPr>
            <a:spLocks noGrp="1" noChangeArrowheads="1"/>
          </p:cNvSpPr>
          <p:nvPr>
            <p:ph idx="1"/>
          </p:nvPr>
        </p:nvSpPr>
        <p:spPr>
          <a:xfrm>
            <a:off x="360000" y="1440001"/>
            <a:ext cx="8784000" cy="1723549"/>
          </a:xfrm>
          <a:noFill/>
          <a:ln/>
        </p:spPr>
        <p:txBody>
          <a:bodyPr>
            <a:spAutoFit/>
          </a:bodyPr>
          <a:lstStyle/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>
                <a:latin typeface="Arial" charset="0"/>
              </a:rPr>
              <a:t>Téma</a:t>
            </a:r>
            <a:r>
              <a:rPr lang="cs-CZ" sz="2400" dirty="0">
                <a:latin typeface="Arial" charset="0"/>
              </a:rPr>
              <a:t>	</a:t>
            </a:r>
            <a:r>
              <a:rPr lang="cs-CZ" b="1" dirty="0">
                <a:solidFill>
                  <a:schemeClr val="accent4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Paměť </a:t>
            </a:r>
            <a:r>
              <a:rPr lang="cs-CZ" b="1" dirty="0" smtClean="0">
                <a:solidFill>
                  <a:schemeClr val="accent4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ATmega</a:t>
            </a:r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/>
              <a:t>Předmět</a:t>
            </a:r>
            <a:r>
              <a:rPr lang="cs-CZ" dirty="0" smtClean="0"/>
              <a:t> 	</a:t>
            </a:r>
            <a:r>
              <a:rPr lang="cs-CZ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TEP</a:t>
            </a:r>
            <a:endParaRPr lang="cs-CZ" b="1" dirty="0" smtClean="0"/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/>
              <a:t>Autor</a:t>
            </a:r>
            <a:r>
              <a:rPr lang="cs-CZ" sz="2400" dirty="0"/>
              <a:t>	</a:t>
            </a:r>
            <a:r>
              <a:rPr lang="cs-CZ" sz="3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Juránek Leoš Ing</a:t>
            </a:r>
            <a:r>
              <a:rPr lang="cs-CZ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endParaRPr lang="cs-CZ" sz="3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7772400" cy="720000"/>
          </a:xfrm>
          <a:noFill/>
          <a:ln/>
        </p:spPr>
        <p:txBody>
          <a:bodyPr/>
          <a:lstStyle/>
          <a:p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TEP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504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idx="4294967295"/>
          </p:nvPr>
        </p:nvSpPr>
        <p:spPr>
          <a:xfrm>
            <a:off x="360000" y="1080000"/>
            <a:ext cx="8784000" cy="3354765"/>
          </a:xfrm>
        </p:spPr>
        <p:txBody>
          <a:bodyPr>
            <a:spAutoFit/>
          </a:bodyPr>
          <a:lstStyle/>
          <a:p>
            <a:pPr marL="504000" indent="-504000" eaLnBrk="0" hangingPunct="0">
              <a:spcBef>
                <a:spcPct val="0"/>
              </a:spcBef>
              <a:spcAft>
                <a:spcPts val="2400"/>
              </a:spcAft>
              <a:buSzPct val="100000"/>
              <a:defRPr/>
            </a:pPr>
            <a:r>
              <a:rPr lang="cs-CZ" b="1" kern="1200" dirty="0" smtClean="0">
                <a:latin typeface="Verdana" pitchFamily="34" charset="0"/>
              </a:rPr>
              <a:t>Paměť programu (Flash)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2400"/>
              </a:spcAft>
              <a:buSzPct val="100000"/>
              <a:defRPr/>
            </a:pPr>
            <a:r>
              <a:rPr lang="cs-CZ" b="1" kern="1200" dirty="0" smtClean="0">
                <a:latin typeface="Verdana" pitchFamily="34" charset="0"/>
              </a:rPr>
              <a:t>Datová paměť (SRAM)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2400"/>
              </a:spcAft>
              <a:buSzPct val="100000"/>
              <a:defRPr/>
            </a:pPr>
            <a:r>
              <a:rPr lang="cs-CZ" b="1" kern="1200" dirty="0" smtClean="0">
                <a:latin typeface="Verdana" pitchFamily="34" charset="0"/>
              </a:rPr>
              <a:t>Datová paměť (EEPROM)</a:t>
            </a:r>
          </a:p>
          <a:p>
            <a:pPr marL="504000" indent="0" eaLnBrk="0" hangingPunct="0">
              <a:spcBef>
                <a:spcPct val="0"/>
              </a:spcBef>
              <a:spcAft>
                <a:spcPts val="2400"/>
              </a:spcAft>
              <a:buSzPct val="100000"/>
              <a:buNone/>
              <a:defRPr/>
            </a:pPr>
            <a:r>
              <a:rPr lang="cs-CZ" sz="2800" kern="1200" dirty="0" smtClean="0">
                <a:latin typeface="Verdana" pitchFamily="34" charset="0"/>
              </a:rPr>
              <a:t>Různé modely procesorů AVR mají různě velké paměti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468000" y="288000"/>
            <a:ext cx="8676000" cy="7200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cs-CZ" sz="4000" b="1" kern="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Paměť</a:t>
            </a:r>
          </a:p>
        </p:txBody>
      </p:sp>
    </p:spTree>
    <p:extLst>
      <p:ext uri="{BB962C8B-B14F-4D97-AF65-F5344CB8AC3E}">
        <p14:creationId xmlns:p14="http://schemas.microsoft.com/office/powerpoint/2010/main" val="142358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idx="1"/>
          </p:nvPr>
        </p:nvSpPr>
        <p:spPr>
          <a:xfrm>
            <a:off x="360000" y="1080000"/>
            <a:ext cx="8784000" cy="3077766"/>
          </a:xfrm>
          <a:noFill/>
          <a:ln/>
        </p:spPr>
        <p:txBody>
          <a:bodyPr wrap="square">
            <a:spAutoFit/>
          </a:bodyPr>
          <a:lstStyle/>
          <a:p>
            <a:pPr marL="504000" indent="-504000">
              <a:spcBef>
                <a:spcPts val="0"/>
              </a:spcBef>
              <a:spcAft>
                <a:spcPts val="2400"/>
              </a:spcAft>
              <a:buSzPct val="100000"/>
            </a:pPr>
            <a:r>
              <a:rPr lang="cs-CZ" b="1" kern="1200" dirty="0" smtClean="0">
                <a:latin typeface="Verdana" pitchFamily="34" charset="0"/>
              </a:rPr>
              <a:t>Paměť programu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200"/>
              </a:spcAft>
              <a:buClr>
                <a:schemeClr val="bg2">
                  <a:lumMod val="50000"/>
                </a:schemeClr>
              </a:buClr>
              <a:buFont typeface="Wingdings" pitchFamily="2" charset="2"/>
              <a:buChar char="ü"/>
            </a:pPr>
            <a:r>
              <a:rPr lang="cs-CZ" sz="2800" kern="1200" dirty="0" smtClean="0">
                <a:latin typeface="Verdana" pitchFamily="34" charset="0"/>
              </a:rPr>
              <a:t>Typu </a:t>
            </a:r>
            <a:r>
              <a:rPr lang="cs-CZ" sz="2800" b="1" kern="1200" dirty="0" smtClean="0">
                <a:latin typeface="Verdana" pitchFamily="34" charset="0"/>
              </a:rPr>
              <a:t>Flash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200"/>
              </a:spcAft>
              <a:buClr>
                <a:schemeClr val="bg2">
                  <a:lumMod val="50000"/>
                </a:schemeClr>
              </a:buClr>
              <a:buFont typeface="Wingdings" pitchFamily="2" charset="2"/>
              <a:buChar char="ü"/>
            </a:pPr>
            <a:r>
              <a:rPr lang="cs-CZ" sz="2800" kern="1200" dirty="0" smtClean="0">
                <a:latin typeface="Verdana" pitchFamily="34" charset="0"/>
              </a:rPr>
              <a:t>Organizace </a:t>
            </a:r>
            <a:r>
              <a:rPr lang="cs-CZ" sz="2800" b="1" kern="1200" dirty="0" smtClean="0">
                <a:latin typeface="Verdana" pitchFamily="34" charset="0"/>
              </a:rPr>
              <a:t>64K/128K/256K x 16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200"/>
              </a:spcAft>
              <a:buClr>
                <a:schemeClr val="bg2">
                  <a:lumMod val="50000"/>
                </a:schemeClr>
              </a:buClr>
              <a:buFont typeface="Wingdings" pitchFamily="2" charset="2"/>
              <a:buChar char="ü"/>
            </a:pPr>
            <a:r>
              <a:rPr lang="cs-CZ" sz="2800" b="1" kern="1200" dirty="0" smtClean="0">
                <a:latin typeface="Verdana" pitchFamily="34" charset="0"/>
              </a:rPr>
              <a:t>I</a:t>
            </a:r>
            <a:r>
              <a:rPr lang="cs-CZ" sz="2800" kern="1200" dirty="0" smtClean="0">
                <a:latin typeface="Verdana" pitchFamily="34" charset="0"/>
              </a:rPr>
              <a:t>n-</a:t>
            </a:r>
            <a:r>
              <a:rPr lang="cs-CZ" sz="2800" b="1" kern="1200" dirty="0" err="1" smtClean="0">
                <a:latin typeface="Verdana" pitchFamily="34" charset="0"/>
              </a:rPr>
              <a:t>S</a:t>
            </a:r>
            <a:r>
              <a:rPr lang="cs-CZ" sz="2800" kern="1200" dirty="0" err="1" smtClean="0">
                <a:latin typeface="Verdana" pitchFamily="34" charset="0"/>
              </a:rPr>
              <a:t>ystem</a:t>
            </a:r>
            <a:r>
              <a:rPr lang="cs-CZ" sz="2800" kern="1200" dirty="0" smtClean="0">
                <a:latin typeface="Verdana" pitchFamily="34" charset="0"/>
              </a:rPr>
              <a:t>-</a:t>
            </a:r>
            <a:r>
              <a:rPr lang="cs-CZ" sz="2800" b="1" kern="1200" dirty="0" err="1" smtClean="0">
                <a:latin typeface="Verdana" pitchFamily="34" charset="0"/>
              </a:rPr>
              <a:t>P</a:t>
            </a:r>
            <a:r>
              <a:rPr lang="cs-CZ" sz="2800" kern="1200" dirty="0" err="1" smtClean="0">
                <a:latin typeface="Verdana" pitchFamily="34" charset="0"/>
              </a:rPr>
              <a:t>rogrammable</a:t>
            </a:r>
            <a:endParaRPr lang="cs-CZ" sz="2800" kern="1200" dirty="0">
              <a:latin typeface="Verdana" pitchFamily="34" charset="0"/>
            </a:endParaRPr>
          </a:p>
          <a:p>
            <a:pPr marL="504000" indent="-504000" eaLnBrk="0" hangingPunct="0">
              <a:spcBef>
                <a:spcPct val="0"/>
              </a:spcBef>
              <a:spcAft>
                <a:spcPts val="1200"/>
              </a:spcAft>
              <a:buClr>
                <a:schemeClr val="bg2">
                  <a:lumMod val="50000"/>
                </a:schemeClr>
              </a:buClr>
              <a:buFont typeface="Wingdings" pitchFamily="2" charset="2"/>
              <a:buChar char="ü"/>
            </a:pPr>
            <a:r>
              <a:rPr lang="cs-CZ" sz="2800" kern="1200" dirty="0" smtClean="0">
                <a:latin typeface="Verdana" pitchFamily="34" charset="0"/>
              </a:rPr>
              <a:t>Skládá se z části </a:t>
            </a:r>
            <a:r>
              <a:rPr lang="cs-CZ" sz="2800" b="1" kern="1200" dirty="0" smtClean="0">
                <a:latin typeface="Verdana" pitchFamily="34" charset="0"/>
              </a:rPr>
              <a:t>aplikační</a:t>
            </a:r>
            <a:r>
              <a:rPr lang="cs-CZ" sz="2800" kern="1200" dirty="0" smtClean="0">
                <a:latin typeface="Verdana" pitchFamily="34" charset="0"/>
              </a:rPr>
              <a:t> a </a:t>
            </a:r>
            <a:r>
              <a:rPr lang="cs-CZ" sz="2800" b="1" kern="1200" dirty="0" err="1" smtClean="0">
                <a:latin typeface="Verdana" pitchFamily="34" charset="0"/>
              </a:rPr>
              <a:t>bootovací</a:t>
            </a:r>
            <a:endParaRPr lang="cs-CZ" sz="2800" b="1" kern="1200" dirty="0" smtClean="0">
              <a:latin typeface="Verdana" pitchFamily="34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68000" y="288000"/>
            <a:ext cx="8286808" cy="7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cs-CZ" sz="4000" kern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Paměť programu</a:t>
            </a:r>
          </a:p>
        </p:txBody>
      </p:sp>
    </p:spTree>
    <p:extLst>
      <p:ext uri="{BB962C8B-B14F-4D97-AF65-F5344CB8AC3E}">
        <p14:creationId xmlns:p14="http://schemas.microsoft.com/office/powerpoint/2010/main" val="377540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idx="1"/>
          </p:nvPr>
        </p:nvSpPr>
        <p:spPr>
          <a:xfrm>
            <a:off x="360000" y="1080000"/>
            <a:ext cx="8784000" cy="4216539"/>
          </a:xfrm>
          <a:noFill/>
          <a:ln/>
        </p:spPr>
        <p:txBody>
          <a:bodyPr>
            <a:spAutoFit/>
          </a:bodyPr>
          <a:lstStyle/>
          <a:p>
            <a:pPr marL="504000" indent="-504000" eaLnBrk="0" hangingPunct="0">
              <a:spcBef>
                <a:spcPct val="0"/>
              </a:spcBef>
              <a:spcAft>
                <a:spcPts val="2400"/>
              </a:spcAft>
              <a:buSzPct val="100000"/>
              <a:defRPr/>
            </a:pPr>
            <a:r>
              <a:rPr lang="cs-CZ" b="1" kern="1200" dirty="0" smtClean="0">
                <a:latin typeface="Verdana" pitchFamily="34" charset="0"/>
              </a:rPr>
              <a:t>Rozdělení paměti programu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200"/>
              </a:spcAft>
              <a:buClr>
                <a:schemeClr val="bg2">
                  <a:lumMod val="50000"/>
                </a:schemeClr>
              </a:buClr>
              <a:buFont typeface="Wingdings" pitchFamily="2" charset="2"/>
              <a:buChar char="ü"/>
            </a:pPr>
            <a:r>
              <a:rPr lang="cs-CZ" sz="2800" b="1" kern="1200" dirty="0" smtClean="0">
                <a:latin typeface="Verdana" pitchFamily="34" charset="0"/>
              </a:rPr>
              <a:t>Aplikační</a:t>
            </a:r>
            <a:r>
              <a:rPr lang="cs-CZ" sz="2800" kern="1200" dirty="0" smtClean="0">
                <a:latin typeface="Verdana" pitchFamily="34" charset="0"/>
              </a:rPr>
              <a:t> část slouží k uložení aplikace, která se má vykonávat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200"/>
              </a:spcAft>
              <a:buClr>
                <a:schemeClr val="bg2">
                  <a:lumMod val="50000"/>
                </a:schemeClr>
              </a:buClr>
              <a:buFont typeface="Wingdings" pitchFamily="2" charset="2"/>
              <a:buChar char="ü"/>
            </a:pPr>
            <a:r>
              <a:rPr lang="cs-CZ" sz="2800" b="1" kern="1200" dirty="0" smtClean="0">
                <a:latin typeface="Verdana" pitchFamily="34" charset="0"/>
              </a:rPr>
              <a:t>Bootovací</a:t>
            </a:r>
            <a:r>
              <a:rPr lang="cs-CZ" sz="2800" kern="1200" dirty="0" smtClean="0">
                <a:latin typeface="Verdana" pitchFamily="34" charset="0"/>
              </a:rPr>
              <a:t> část obsahuje - zde může být uložen program, který umožňuje přeprogramování aplikační i </a:t>
            </a:r>
            <a:r>
              <a:rPr lang="cs-CZ" sz="2800" kern="1200" dirty="0" err="1" smtClean="0">
                <a:latin typeface="Verdana" pitchFamily="34" charset="0"/>
              </a:rPr>
              <a:t>bootovací</a:t>
            </a:r>
            <a:r>
              <a:rPr lang="cs-CZ" sz="2800" kern="1200" dirty="0" smtClean="0">
                <a:latin typeface="Verdana" pitchFamily="34" charset="0"/>
              </a:rPr>
              <a:t> části Flash paměti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200"/>
              </a:spcAft>
              <a:buClr>
                <a:schemeClr val="bg2">
                  <a:lumMod val="50000"/>
                </a:schemeClr>
              </a:buClr>
              <a:buFont typeface="Wingdings" pitchFamily="2" charset="2"/>
              <a:buChar char="ü"/>
            </a:pPr>
            <a:r>
              <a:rPr lang="cs-CZ" sz="2800" kern="1200" dirty="0" smtClean="0">
                <a:latin typeface="Verdana" pitchFamily="34" charset="0"/>
              </a:rPr>
              <a:t>Paměť je organizována po </a:t>
            </a:r>
            <a:r>
              <a:rPr lang="cs-CZ" sz="2800" b="1" kern="1200" dirty="0" smtClean="0">
                <a:latin typeface="Verdana" pitchFamily="34" charset="0"/>
              </a:rPr>
              <a:t>16 bitech</a:t>
            </a:r>
            <a:endParaRPr lang="cs-CZ" sz="2800" b="1" kern="1200" dirty="0">
              <a:latin typeface="Verdana" pitchFamily="34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720000" y="69945"/>
            <a:ext cx="7772400" cy="400110"/>
          </a:xfrm>
          <a:noFill/>
          <a:ln/>
        </p:spPr>
        <p:txBody>
          <a:bodyPr>
            <a:spAutoFit/>
          </a:bodyPr>
          <a:lstStyle/>
          <a:p>
            <a:pPr lvl="0">
              <a:defRPr/>
            </a:pPr>
            <a:r>
              <a:rPr lang="cs-CZ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+mn-ea"/>
                <a:cs typeface="+mn-cs"/>
              </a:rPr>
              <a:t>Paměť programu</a:t>
            </a:r>
          </a:p>
        </p:txBody>
      </p:sp>
    </p:spTree>
    <p:extLst>
      <p:ext uri="{BB962C8B-B14F-4D97-AF65-F5344CB8AC3E}">
        <p14:creationId xmlns:p14="http://schemas.microsoft.com/office/powerpoint/2010/main" val="273684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 noChangeArrowheads="1"/>
          </p:cNvSpPr>
          <p:nvPr>
            <p:ph type="title"/>
          </p:nvPr>
        </p:nvSpPr>
        <p:spPr>
          <a:xfrm>
            <a:off x="720000" y="72000"/>
            <a:ext cx="7772400" cy="400110"/>
          </a:xfrm>
          <a:noFill/>
          <a:ln/>
        </p:spPr>
        <p:txBody>
          <a:bodyPr>
            <a:spAutoFit/>
          </a:bodyPr>
          <a:lstStyle/>
          <a:p>
            <a:pPr lvl="0">
              <a:defRPr/>
            </a:pPr>
            <a:r>
              <a:rPr lang="cs-CZ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+mn-ea"/>
                <a:cs typeface="+mn-cs"/>
              </a:rPr>
              <a:t>Paměť </a:t>
            </a:r>
            <a:r>
              <a:rPr lang="cs-CZ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+mn-ea"/>
                <a:cs typeface="+mn-cs"/>
              </a:rPr>
              <a:t>programu</a:t>
            </a:r>
          </a:p>
        </p:txBody>
      </p:sp>
      <p:grpSp>
        <p:nvGrpSpPr>
          <p:cNvPr id="7" name="Skupina 6"/>
          <p:cNvGrpSpPr/>
          <p:nvPr/>
        </p:nvGrpSpPr>
        <p:grpSpPr>
          <a:xfrm>
            <a:off x="2556056" y="1080000"/>
            <a:ext cx="2520000" cy="5039999"/>
            <a:chOff x="1800000" y="1080000"/>
            <a:chExt cx="2520000" cy="5039999"/>
          </a:xfrm>
        </p:grpSpPr>
        <p:sp>
          <p:nvSpPr>
            <p:cNvPr id="8" name="Rectangle 18"/>
            <p:cNvSpPr>
              <a:spLocks noChangeArrowheads="1"/>
            </p:cNvSpPr>
            <p:nvPr/>
          </p:nvSpPr>
          <p:spPr bwMode="auto">
            <a:xfrm>
              <a:off x="3960000" y="3959999"/>
              <a:ext cx="360000" cy="2160000"/>
            </a:xfrm>
            <a:prstGeom prst="rect">
              <a:avLst/>
            </a:prstGeom>
            <a:solidFill>
              <a:schemeClr val="bg2">
                <a:lumMod val="60000"/>
                <a:lumOff val="40000"/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 eaLnBrk="1" hangingPunct="1"/>
              <a:r>
                <a:rPr lang="cs-CZ" sz="2000" dirty="0" err="1">
                  <a:latin typeface="Arial" charset="0"/>
                </a:rPr>
                <a:t>bootovací</a:t>
              </a:r>
              <a:r>
                <a:rPr lang="cs-CZ" sz="2000" dirty="0">
                  <a:latin typeface="Arial" charset="0"/>
                </a:rPr>
                <a:t> část</a:t>
              </a:r>
              <a:endParaRPr lang="cs-CZ" sz="2000" dirty="0"/>
            </a:p>
          </p:txBody>
        </p:sp>
        <p:sp>
          <p:nvSpPr>
            <p:cNvPr id="9" name="Rectangle 25"/>
            <p:cNvSpPr>
              <a:spLocks noChangeArrowheads="1"/>
            </p:cNvSpPr>
            <p:nvPr/>
          </p:nvSpPr>
          <p:spPr bwMode="auto">
            <a:xfrm>
              <a:off x="3960000" y="1080274"/>
              <a:ext cx="360000" cy="2879725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 eaLnBrk="1" hangingPunct="1">
                <a:spcBef>
                  <a:spcPct val="50000"/>
                </a:spcBef>
              </a:pPr>
              <a:r>
                <a:rPr lang="cs-CZ" sz="2000" dirty="0" smtClean="0">
                  <a:latin typeface="Arial" charset="0"/>
                </a:rPr>
                <a:t>aplikační část</a:t>
              </a:r>
              <a:endParaRPr lang="cs-CZ" sz="2000" b="1" dirty="0" smtClean="0">
                <a:latin typeface="Arial" charset="0"/>
              </a:endParaRPr>
            </a:p>
          </p:txBody>
        </p:sp>
        <p:sp>
          <p:nvSpPr>
            <p:cNvPr id="10" name="Rectangle 25"/>
            <p:cNvSpPr>
              <a:spLocks noChangeArrowheads="1"/>
            </p:cNvSpPr>
            <p:nvPr/>
          </p:nvSpPr>
          <p:spPr bwMode="auto">
            <a:xfrm>
              <a:off x="1800000" y="1080000"/>
              <a:ext cx="2160000" cy="5039999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 eaLnBrk="1" hangingPunct="1">
                <a:spcBef>
                  <a:spcPct val="50000"/>
                </a:spcBef>
              </a:pPr>
              <a:r>
                <a:rPr lang="cs-CZ" sz="4000" b="1" dirty="0" smtClean="0">
                  <a:latin typeface="Arial" charset="0"/>
                </a:rPr>
                <a:t>Flash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cs-CZ" b="1" dirty="0" smtClean="0">
                  <a:latin typeface="Arial Black" panose="020B0A04020102020204" pitchFamily="34" charset="0"/>
                </a:rPr>
                <a:t>64Kx16</a:t>
              </a:r>
              <a:endParaRPr lang="cs-CZ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11" name="Text Box 21"/>
          <p:cNvSpPr txBox="1">
            <a:spLocks noChangeArrowheads="1"/>
          </p:cNvSpPr>
          <p:nvPr/>
        </p:nvSpPr>
        <p:spPr bwMode="auto">
          <a:xfrm>
            <a:off x="1620000" y="1080000"/>
            <a:ext cx="691513" cy="27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eaLnBrk="1" hangingPunct="1"/>
            <a:r>
              <a:rPr lang="cs-CZ" sz="1200" dirty="0" smtClean="0">
                <a:latin typeface="+mj-lt"/>
              </a:rPr>
              <a:t>0x0000</a:t>
            </a:r>
            <a:endParaRPr lang="cs-CZ" sz="1200" dirty="0">
              <a:latin typeface="+mj-lt"/>
            </a:endParaRPr>
          </a:p>
        </p:txBody>
      </p:sp>
      <p:sp>
        <p:nvSpPr>
          <p:cNvPr id="12" name="Text Box 21"/>
          <p:cNvSpPr txBox="1">
            <a:spLocks noChangeArrowheads="1"/>
          </p:cNvSpPr>
          <p:nvPr/>
        </p:nvSpPr>
        <p:spPr bwMode="auto">
          <a:xfrm>
            <a:off x="1620000" y="5868000"/>
            <a:ext cx="729985" cy="27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eaLnBrk="1" hangingPunct="1"/>
            <a:r>
              <a:rPr lang="cs-CZ" sz="1200" dirty="0" smtClean="0">
                <a:latin typeface="+mj-lt"/>
              </a:rPr>
              <a:t>0xFFFF</a:t>
            </a:r>
            <a:endParaRPr lang="cs-CZ" sz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8114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8104183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Paměti SRAM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60007" y="1295400"/>
            <a:ext cx="8784000" cy="3893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04000" indent="-504000">
              <a:spcAft>
                <a:spcPts val="1800"/>
              </a:spcAft>
              <a:buClr>
                <a:schemeClr val="bg2"/>
              </a:buClr>
              <a:buSzPct val="100000"/>
              <a:buFont typeface="Wingdings" pitchFamily="2" charset="2"/>
              <a:buChar char="n"/>
              <a:defRPr/>
            </a:pPr>
            <a:r>
              <a:rPr lang="cs-CZ" sz="3200" dirty="0">
                <a:latin typeface="Verdana" pitchFamily="34" charset="0"/>
              </a:rPr>
              <a:t>Paměť </a:t>
            </a:r>
            <a:r>
              <a:rPr lang="cs-CZ" sz="3200" dirty="0" smtClean="0">
                <a:latin typeface="Verdana" pitchFamily="34" charset="0"/>
              </a:rPr>
              <a:t>SRAM</a:t>
            </a:r>
          </a:p>
          <a:p>
            <a:pPr marL="504000" indent="-504000">
              <a:spcAft>
                <a:spcPts val="1800"/>
              </a:spcAft>
              <a:buClr>
                <a:schemeClr val="bg2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cs-CZ" sz="2800" b="0" dirty="0" smtClean="0">
                <a:latin typeface="Verdana" pitchFamily="34" charset="0"/>
              </a:rPr>
              <a:t>Oblast </a:t>
            </a:r>
            <a:r>
              <a:rPr lang="cs-CZ" sz="2800" dirty="0" smtClean="0">
                <a:latin typeface="Verdana" pitchFamily="34" charset="0"/>
              </a:rPr>
              <a:t>registrů</a:t>
            </a:r>
            <a:r>
              <a:rPr lang="cs-CZ" sz="2800" b="0" dirty="0" smtClean="0">
                <a:latin typeface="Verdana" pitchFamily="34" charset="0"/>
              </a:rPr>
              <a:t> (32)</a:t>
            </a:r>
          </a:p>
          <a:p>
            <a:pPr marL="504000" indent="-504000">
              <a:spcAft>
                <a:spcPts val="1800"/>
              </a:spcAft>
              <a:buClr>
                <a:schemeClr val="bg2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cs-CZ" sz="2800" b="0" dirty="0" smtClean="0">
                <a:latin typeface="Verdana" pitchFamily="34" charset="0"/>
              </a:rPr>
              <a:t>Oblast </a:t>
            </a:r>
            <a:r>
              <a:rPr lang="cs-CZ" sz="2800" dirty="0" smtClean="0">
                <a:latin typeface="Verdana" pitchFamily="34" charset="0"/>
              </a:rPr>
              <a:t>I/O registrů </a:t>
            </a:r>
            <a:r>
              <a:rPr lang="cs-CZ" sz="2800" b="0" dirty="0" smtClean="0">
                <a:latin typeface="Verdana" pitchFamily="34" charset="0"/>
              </a:rPr>
              <a:t>(64)</a:t>
            </a:r>
          </a:p>
          <a:p>
            <a:pPr marL="504000" indent="-504000">
              <a:spcAft>
                <a:spcPts val="1800"/>
              </a:spcAft>
              <a:buClr>
                <a:schemeClr val="bg2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cs-CZ" sz="2800" b="0" dirty="0">
                <a:latin typeface="Verdana" pitchFamily="34" charset="0"/>
              </a:rPr>
              <a:t>Oblast </a:t>
            </a:r>
            <a:r>
              <a:rPr lang="cs-CZ" sz="2800" dirty="0" smtClean="0">
                <a:latin typeface="Verdana" pitchFamily="34" charset="0"/>
              </a:rPr>
              <a:t>rozšiřujících I/O </a:t>
            </a:r>
            <a:r>
              <a:rPr lang="cs-CZ" sz="2800" dirty="0">
                <a:latin typeface="Verdana" pitchFamily="34" charset="0"/>
              </a:rPr>
              <a:t>registrů </a:t>
            </a:r>
            <a:r>
              <a:rPr lang="cs-CZ" sz="2800" b="0" dirty="0" smtClean="0">
                <a:latin typeface="Verdana" pitchFamily="34" charset="0"/>
              </a:rPr>
              <a:t>(416)</a:t>
            </a:r>
          </a:p>
          <a:p>
            <a:pPr marL="504000" indent="-504000">
              <a:spcAft>
                <a:spcPts val="1800"/>
              </a:spcAft>
              <a:buClr>
                <a:schemeClr val="bg2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cs-CZ" sz="2800" b="0" dirty="0" smtClean="0">
                <a:latin typeface="Verdana" pitchFamily="34" charset="0"/>
              </a:rPr>
              <a:t>Oblast </a:t>
            </a:r>
            <a:r>
              <a:rPr lang="cs-CZ" sz="2800" dirty="0" smtClean="0">
                <a:latin typeface="Verdana" pitchFamily="34" charset="0"/>
              </a:rPr>
              <a:t>interní SRAM </a:t>
            </a:r>
            <a:r>
              <a:rPr lang="cs-CZ" sz="2800" b="0" dirty="0" smtClean="0">
                <a:latin typeface="Verdana" pitchFamily="34" charset="0"/>
              </a:rPr>
              <a:t>(8K)</a:t>
            </a:r>
          </a:p>
          <a:p>
            <a:pPr marL="504000" indent="-504000">
              <a:spcAft>
                <a:spcPts val="1800"/>
              </a:spcAft>
              <a:buClr>
                <a:schemeClr val="bg2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cs-CZ" sz="2800" b="0" dirty="0" smtClean="0">
                <a:latin typeface="Verdana" pitchFamily="34" charset="0"/>
              </a:rPr>
              <a:t>Oblast </a:t>
            </a:r>
            <a:r>
              <a:rPr lang="cs-CZ" sz="2800" dirty="0" smtClean="0">
                <a:latin typeface="Verdana" pitchFamily="34" charset="0"/>
              </a:rPr>
              <a:t>externí SRAM</a:t>
            </a:r>
            <a:r>
              <a:rPr lang="cs-CZ" sz="2800" dirty="0">
                <a:latin typeface="Verdana" pitchFamily="34" charset="0"/>
              </a:rPr>
              <a:t> </a:t>
            </a:r>
            <a:r>
              <a:rPr lang="cs-CZ" sz="2800" b="0" dirty="0" smtClean="0">
                <a:latin typeface="Verdana" pitchFamily="34" charset="0"/>
              </a:rPr>
              <a:t>(64K)</a:t>
            </a:r>
            <a:endParaRPr lang="cs-CZ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84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5" name="Rectangle 5"/>
          <p:cNvSpPr>
            <a:spLocks noChangeArrowheads="1"/>
          </p:cNvSpPr>
          <p:nvPr/>
        </p:nvSpPr>
        <p:spPr bwMode="auto">
          <a:xfrm>
            <a:off x="1260000" y="1080001"/>
            <a:ext cx="2159000" cy="936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t"/>
          <a:lstStyle/>
          <a:p>
            <a:pPr algn="ctr" eaLnBrk="1" hangingPunct="1"/>
            <a:r>
              <a:rPr lang="cs-CZ" sz="2000" dirty="0" smtClean="0">
                <a:latin typeface="Arial" charset="0"/>
              </a:rPr>
              <a:t>Registry</a:t>
            </a:r>
          </a:p>
          <a:p>
            <a:pPr algn="ctr" eaLnBrk="1" hangingPunct="1"/>
            <a:r>
              <a:rPr lang="cs-CZ" sz="2000" dirty="0" smtClean="0">
                <a:latin typeface="Arial" charset="0"/>
              </a:rPr>
              <a:t>R0-R31</a:t>
            </a:r>
            <a:endParaRPr lang="cs-CZ" sz="2000" dirty="0">
              <a:latin typeface="Arial" charset="0"/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1260000" y="2016000"/>
            <a:ext cx="2160587" cy="936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t"/>
          <a:lstStyle/>
          <a:p>
            <a:pPr algn="ctr" eaLnBrk="1" hangingPunct="1"/>
            <a:r>
              <a:rPr lang="cs-CZ" sz="2000" dirty="0" smtClean="0">
                <a:latin typeface="Arial" charset="0"/>
              </a:rPr>
              <a:t>I/O registry</a:t>
            </a:r>
            <a:endParaRPr lang="cs-CZ" sz="2000" dirty="0">
              <a:latin typeface="Arial" charset="0"/>
            </a:endParaRPr>
          </a:p>
        </p:txBody>
      </p:sp>
      <p:sp>
        <p:nvSpPr>
          <p:cNvPr id="256008" name="Rectangle 8"/>
          <p:cNvSpPr>
            <a:spLocks noChangeArrowheads="1"/>
          </p:cNvSpPr>
          <p:nvPr/>
        </p:nvSpPr>
        <p:spPr bwMode="auto">
          <a:xfrm>
            <a:off x="6120000" y="1080000"/>
            <a:ext cx="2159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1" hangingPunct="1"/>
            <a:r>
              <a:rPr lang="cs-CZ" sz="2000" b="1" dirty="0" smtClean="0">
                <a:latin typeface="Arial" charset="0"/>
              </a:rPr>
              <a:t>R0</a:t>
            </a:r>
            <a:endParaRPr lang="cs-CZ" sz="2000" b="1" dirty="0">
              <a:latin typeface="Arial" charset="0"/>
            </a:endParaRPr>
          </a:p>
        </p:txBody>
      </p:sp>
      <p:sp>
        <p:nvSpPr>
          <p:cNvPr id="256020" name="Text Box 20"/>
          <p:cNvSpPr txBox="1">
            <a:spLocks noChangeArrowheads="1"/>
          </p:cNvSpPr>
          <p:nvPr/>
        </p:nvSpPr>
        <p:spPr bwMode="auto">
          <a:xfrm>
            <a:off x="360000" y="4032000"/>
            <a:ext cx="864000" cy="27918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cs-CZ" sz="1200" dirty="0" smtClean="0">
                <a:solidFill>
                  <a:schemeClr val="bg1"/>
                </a:solidFill>
                <a:latin typeface="+mj-lt"/>
              </a:rPr>
              <a:t>0x0200</a:t>
            </a:r>
            <a:endParaRPr lang="cs-CZ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56021" name="Text Box 21"/>
          <p:cNvSpPr txBox="1">
            <a:spLocks noChangeArrowheads="1"/>
          </p:cNvSpPr>
          <p:nvPr/>
        </p:nvSpPr>
        <p:spPr bwMode="auto">
          <a:xfrm>
            <a:off x="360000" y="1080000"/>
            <a:ext cx="691513" cy="27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eaLnBrk="1" hangingPunct="1"/>
            <a:r>
              <a:rPr lang="cs-CZ" sz="1200" dirty="0" smtClean="0">
                <a:latin typeface="+mj-lt"/>
              </a:rPr>
              <a:t>0x0000</a:t>
            </a:r>
            <a:endParaRPr lang="cs-CZ" sz="1200" dirty="0">
              <a:latin typeface="+mj-lt"/>
            </a:endParaRPr>
          </a:p>
        </p:txBody>
      </p:sp>
      <p:sp>
        <p:nvSpPr>
          <p:cNvPr id="256028" name="Text Box 28"/>
          <p:cNvSpPr txBox="1">
            <a:spLocks noChangeArrowheads="1"/>
          </p:cNvSpPr>
          <p:nvPr/>
        </p:nvSpPr>
        <p:spPr bwMode="auto">
          <a:xfrm>
            <a:off x="1799199" y="2564904"/>
            <a:ext cx="9335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0" rIns="90000" bIns="0">
            <a:spAutoFit/>
          </a:bodyPr>
          <a:lstStyle/>
          <a:p>
            <a:pPr algn="ctr" eaLnBrk="1" hangingPunct="1"/>
            <a:r>
              <a:rPr lang="cs-CZ" dirty="0" smtClean="0">
                <a:latin typeface="Arial Black" pitchFamily="34" charset="0"/>
              </a:rPr>
              <a:t>64 B</a:t>
            </a:r>
            <a:endParaRPr lang="cs-CZ" dirty="0">
              <a:latin typeface="Arial Black" pitchFamily="34" charset="0"/>
            </a:endParaRPr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1826250" y="1644610"/>
            <a:ext cx="9335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0" rIns="90000" bIns="0">
            <a:spAutoFit/>
          </a:bodyPr>
          <a:lstStyle/>
          <a:p>
            <a:pPr algn="ctr" eaLnBrk="1" hangingPunct="1"/>
            <a:r>
              <a:rPr lang="cs-CZ" dirty="0" smtClean="0">
                <a:latin typeface="Arial Black" pitchFamily="34" charset="0"/>
              </a:rPr>
              <a:t>32 B</a:t>
            </a:r>
            <a:endParaRPr lang="cs-CZ" dirty="0">
              <a:latin typeface="Arial Black" pitchFamily="34" charset="0"/>
            </a:endParaRPr>
          </a:p>
        </p:txBody>
      </p:sp>
      <p:sp>
        <p:nvSpPr>
          <p:cNvPr id="17" name="Rectangle 2"/>
          <p:cNvSpPr>
            <a:spLocks noGrp="1" noChangeArrowheads="1"/>
          </p:cNvSpPr>
          <p:nvPr>
            <p:ph type="title"/>
          </p:nvPr>
        </p:nvSpPr>
        <p:spPr>
          <a:xfrm>
            <a:off x="720000" y="72000"/>
            <a:ext cx="7772400" cy="400110"/>
          </a:xfrm>
          <a:noFill/>
          <a:ln/>
        </p:spPr>
        <p:txBody>
          <a:bodyPr>
            <a:spAutoFit/>
          </a:bodyPr>
          <a:lstStyle/>
          <a:p>
            <a:pPr lvl="0">
              <a:defRPr/>
            </a:pPr>
            <a:r>
              <a:rPr lang="cs-CZ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+mn-ea"/>
                <a:cs typeface="+mn-cs"/>
              </a:rPr>
              <a:t>Paměť SRAM</a:t>
            </a:r>
            <a:endParaRPr lang="cs-CZ" sz="2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1260000" y="4032000"/>
            <a:ext cx="2160587" cy="10800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t"/>
          <a:lstStyle/>
          <a:p>
            <a:pPr algn="ctr" eaLnBrk="1" hangingPunct="1"/>
            <a:r>
              <a:rPr lang="cs-CZ" sz="2000" dirty="0" smtClean="0">
                <a:latin typeface="Arial" charset="0"/>
              </a:rPr>
              <a:t>Vnitřní paměť</a:t>
            </a:r>
          </a:p>
          <a:p>
            <a:pPr algn="ctr" eaLnBrk="1" hangingPunct="1"/>
            <a:r>
              <a:rPr lang="cs-CZ" sz="2000" dirty="0" smtClean="0">
                <a:latin typeface="Arial" charset="0"/>
              </a:rPr>
              <a:t>SRAM</a:t>
            </a:r>
            <a:endParaRPr lang="cs-CZ" sz="2000" dirty="0">
              <a:latin typeface="Arial" charset="0"/>
            </a:endParaRPr>
          </a:p>
        </p:txBody>
      </p:sp>
      <p:sp>
        <p:nvSpPr>
          <p:cNvPr id="25" name="Text Box 28"/>
          <p:cNvSpPr txBox="1">
            <a:spLocks noChangeArrowheads="1"/>
          </p:cNvSpPr>
          <p:nvPr/>
        </p:nvSpPr>
        <p:spPr bwMode="auto">
          <a:xfrm>
            <a:off x="1559550" y="4725144"/>
            <a:ext cx="14128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0" rIns="90000" bIns="0">
            <a:spAutoFit/>
          </a:bodyPr>
          <a:lstStyle/>
          <a:p>
            <a:pPr algn="ctr" eaLnBrk="1" hangingPunct="1"/>
            <a:r>
              <a:rPr lang="cs-CZ" dirty="0" smtClean="0">
                <a:latin typeface="Arial Black" pitchFamily="34" charset="0"/>
              </a:rPr>
              <a:t>8192x8</a:t>
            </a:r>
            <a:endParaRPr lang="cs-CZ" dirty="0">
              <a:latin typeface="Arial Black" pitchFamily="34" charset="0"/>
            </a:endParaRPr>
          </a:p>
        </p:txBody>
      </p:sp>
      <p:sp>
        <p:nvSpPr>
          <p:cNvPr id="29" name="Text Box 20"/>
          <p:cNvSpPr txBox="1">
            <a:spLocks noChangeArrowheads="1"/>
          </p:cNvSpPr>
          <p:nvPr/>
        </p:nvSpPr>
        <p:spPr bwMode="auto">
          <a:xfrm>
            <a:off x="360000" y="2016000"/>
            <a:ext cx="864000" cy="27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cs-CZ" sz="1200" dirty="0" smtClean="0">
                <a:latin typeface="+mj-lt"/>
              </a:rPr>
              <a:t>0x0020</a:t>
            </a:r>
            <a:endParaRPr lang="cs-CZ" sz="1200" dirty="0">
              <a:latin typeface="+mj-lt"/>
            </a:endParaRPr>
          </a:p>
        </p:txBody>
      </p:sp>
      <p:sp>
        <p:nvSpPr>
          <p:cNvPr id="30" name="Text Box 20"/>
          <p:cNvSpPr txBox="1">
            <a:spLocks noChangeArrowheads="1"/>
          </p:cNvSpPr>
          <p:nvPr/>
        </p:nvSpPr>
        <p:spPr bwMode="auto">
          <a:xfrm>
            <a:off x="360000" y="5112000"/>
            <a:ext cx="864000" cy="27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cs-CZ" sz="1200" dirty="0" smtClean="0">
                <a:latin typeface="+mj-lt"/>
              </a:rPr>
              <a:t>0x2200</a:t>
            </a:r>
            <a:endParaRPr lang="cs-CZ" sz="1200" dirty="0">
              <a:latin typeface="+mj-lt"/>
            </a:endParaRPr>
          </a:p>
        </p:txBody>
      </p:sp>
      <p:sp>
        <p:nvSpPr>
          <p:cNvPr id="31" name="Text Box 20"/>
          <p:cNvSpPr txBox="1">
            <a:spLocks noChangeArrowheads="1"/>
          </p:cNvSpPr>
          <p:nvPr/>
        </p:nvSpPr>
        <p:spPr bwMode="auto">
          <a:xfrm>
            <a:off x="360000" y="2952000"/>
            <a:ext cx="864000" cy="27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cs-CZ" sz="1200" dirty="0" smtClean="0">
                <a:latin typeface="+mj-lt"/>
              </a:rPr>
              <a:t>0x0060</a:t>
            </a:r>
            <a:endParaRPr lang="cs-CZ" sz="1200" dirty="0">
              <a:latin typeface="+mj-lt"/>
            </a:endParaRPr>
          </a:p>
        </p:txBody>
      </p:sp>
      <p:sp>
        <p:nvSpPr>
          <p:cNvPr id="32" name="Rectangle 3"/>
          <p:cNvSpPr>
            <a:spLocks noChangeArrowheads="1"/>
          </p:cNvSpPr>
          <p:nvPr/>
        </p:nvSpPr>
        <p:spPr bwMode="auto">
          <a:xfrm>
            <a:off x="1260000" y="5112000"/>
            <a:ext cx="2160587" cy="144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t"/>
          <a:lstStyle/>
          <a:p>
            <a:pPr algn="ctr" eaLnBrk="1" hangingPunct="1"/>
            <a:r>
              <a:rPr lang="cs-CZ" sz="2000" dirty="0" smtClean="0">
                <a:latin typeface="Arial" charset="0"/>
              </a:rPr>
              <a:t>Vnější paměť</a:t>
            </a:r>
          </a:p>
          <a:p>
            <a:pPr algn="ctr" eaLnBrk="1" hangingPunct="1"/>
            <a:r>
              <a:rPr lang="cs-CZ" sz="2000" dirty="0" smtClean="0">
                <a:latin typeface="Arial" charset="0"/>
              </a:rPr>
              <a:t>SRAM</a:t>
            </a:r>
            <a:endParaRPr lang="cs-CZ" sz="2000" dirty="0">
              <a:latin typeface="Arial" charset="0"/>
            </a:endParaRPr>
          </a:p>
        </p:txBody>
      </p:sp>
      <p:sp>
        <p:nvSpPr>
          <p:cNvPr id="33" name="Text Box 28"/>
          <p:cNvSpPr txBox="1">
            <a:spLocks noChangeArrowheads="1"/>
          </p:cNvSpPr>
          <p:nvPr/>
        </p:nvSpPr>
        <p:spPr bwMode="auto">
          <a:xfrm>
            <a:off x="1826250" y="6168089"/>
            <a:ext cx="1080000" cy="3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 eaLnBrk="1" hangingPunct="1"/>
            <a:r>
              <a:rPr lang="cs-CZ" dirty="0" smtClean="0">
                <a:latin typeface="Arial Black" pitchFamily="34" charset="0"/>
              </a:rPr>
              <a:t>0-64K</a:t>
            </a:r>
            <a:endParaRPr lang="cs-CZ" dirty="0">
              <a:latin typeface="Arial Black" pitchFamily="34" charset="0"/>
            </a:endParaRPr>
          </a:p>
        </p:txBody>
      </p:sp>
      <p:sp>
        <p:nvSpPr>
          <p:cNvPr id="34" name="Rectangle 8"/>
          <p:cNvSpPr>
            <a:spLocks noChangeArrowheads="1"/>
          </p:cNvSpPr>
          <p:nvPr/>
        </p:nvSpPr>
        <p:spPr bwMode="auto">
          <a:xfrm>
            <a:off x="6120000" y="1440000"/>
            <a:ext cx="2159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1" hangingPunct="1"/>
            <a:r>
              <a:rPr lang="cs-CZ" sz="2000" b="1" dirty="0" smtClean="0">
                <a:latin typeface="Arial" charset="0"/>
              </a:rPr>
              <a:t>R1</a:t>
            </a:r>
            <a:endParaRPr lang="cs-CZ" sz="2000" b="1" dirty="0">
              <a:latin typeface="Arial" charset="0"/>
            </a:endParaRPr>
          </a:p>
        </p:txBody>
      </p:sp>
      <p:sp>
        <p:nvSpPr>
          <p:cNvPr id="35" name="Rectangle 8"/>
          <p:cNvSpPr>
            <a:spLocks noChangeArrowheads="1"/>
          </p:cNvSpPr>
          <p:nvPr/>
        </p:nvSpPr>
        <p:spPr bwMode="auto">
          <a:xfrm>
            <a:off x="6120000" y="1800000"/>
            <a:ext cx="2159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1" hangingPunct="1"/>
            <a:r>
              <a:rPr lang="cs-CZ" sz="2000" dirty="0" smtClean="0">
                <a:latin typeface="Arial" charset="0"/>
              </a:rPr>
              <a:t>…</a:t>
            </a:r>
            <a:endParaRPr lang="cs-CZ" sz="2000" dirty="0">
              <a:latin typeface="Arial" charset="0"/>
            </a:endParaRPr>
          </a:p>
        </p:txBody>
      </p:sp>
      <p:sp>
        <p:nvSpPr>
          <p:cNvPr id="36" name="Rectangle 8"/>
          <p:cNvSpPr>
            <a:spLocks noChangeArrowheads="1"/>
          </p:cNvSpPr>
          <p:nvPr/>
        </p:nvSpPr>
        <p:spPr bwMode="auto">
          <a:xfrm>
            <a:off x="6120000" y="2160000"/>
            <a:ext cx="2159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1" hangingPunct="1"/>
            <a:r>
              <a:rPr lang="cs-CZ" sz="2000" b="1" dirty="0" smtClean="0">
                <a:latin typeface="Arial" charset="0"/>
              </a:rPr>
              <a:t>R25</a:t>
            </a:r>
            <a:endParaRPr lang="cs-CZ" sz="2000" b="1" dirty="0">
              <a:latin typeface="Arial" charset="0"/>
            </a:endParaRPr>
          </a:p>
        </p:txBody>
      </p:sp>
      <p:sp>
        <p:nvSpPr>
          <p:cNvPr id="37" name="Rectangle 8"/>
          <p:cNvSpPr>
            <a:spLocks noChangeArrowheads="1"/>
          </p:cNvSpPr>
          <p:nvPr/>
        </p:nvSpPr>
        <p:spPr bwMode="auto">
          <a:xfrm>
            <a:off x="6120000" y="2520000"/>
            <a:ext cx="2159000" cy="36000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1" hangingPunct="1"/>
            <a:r>
              <a:rPr lang="cs-CZ" sz="2000" b="1" dirty="0" smtClean="0">
                <a:latin typeface="Arial" charset="0"/>
              </a:rPr>
              <a:t>R26</a:t>
            </a:r>
            <a:r>
              <a:rPr lang="cs-CZ" sz="2000" dirty="0" smtClean="0">
                <a:latin typeface="Arial" charset="0"/>
              </a:rPr>
              <a:t>/XL</a:t>
            </a:r>
            <a:endParaRPr lang="cs-CZ" sz="2000" dirty="0">
              <a:latin typeface="Arial" charset="0"/>
            </a:endParaRPr>
          </a:p>
        </p:txBody>
      </p:sp>
      <p:sp>
        <p:nvSpPr>
          <p:cNvPr id="38" name="Rectangle 8"/>
          <p:cNvSpPr>
            <a:spLocks noChangeArrowheads="1"/>
          </p:cNvSpPr>
          <p:nvPr/>
        </p:nvSpPr>
        <p:spPr bwMode="auto">
          <a:xfrm>
            <a:off x="6120000" y="2880000"/>
            <a:ext cx="2159000" cy="36000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1" hangingPunct="1"/>
            <a:r>
              <a:rPr lang="cs-CZ" sz="2000" b="1" dirty="0" smtClean="0">
                <a:latin typeface="Arial" charset="0"/>
              </a:rPr>
              <a:t>R27</a:t>
            </a:r>
            <a:r>
              <a:rPr lang="cs-CZ" sz="2000" dirty="0" smtClean="0">
                <a:latin typeface="Arial" charset="0"/>
              </a:rPr>
              <a:t>/XH</a:t>
            </a:r>
            <a:endParaRPr lang="cs-CZ" sz="2000" dirty="0">
              <a:latin typeface="Arial" charset="0"/>
            </a:endParaRPr>
          </a:p>
        </p:txBody>
      </p:sp>
      <p:sp>
        <p:nvSpPr>
          <p:cNvPr id="39" name="Rectangle 8"/>
          <p:cNvSpPr>
            <a:spLocks noChangeArrowheads="1"/>
          </p:cNvSpPr>
          <p:nvPr/>
        </p:nvSpPr>
        <p:spPr bwMode="auto">
          <a:xfrm>
            <a:off x="7920000" y="2520000"/>
            <a:ext cx="360000" cy="720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1" hangingPunct="1"/>
            <a:r>
              <a:rPr lang="cs-CZ" sz="2000" b="1" dirty="0" smtClean="0">
                <a:latin typeface="Arial" charset="0"/>
              </a:rPr>
              <a:t>X</a:t>
            </a:r>
            <a:endParaRPr lang="cs-CZ" sz="2000" dirty="0">
              <a:latin typeface="Arial" charset="0"/>
            </a:endParaRPr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6120000" y="3240000"/>
            <a:ext cx="2159000" cy="360000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1" hangingPunct="1"/>
            <a:r>
              <a:rPr lang="cs-CZ" sz="2000" b="1" dirty="0" smtClean="0">
                <a:latin typeface="Arial" charset="0"/>
              </a:rPr>
              <a:t>R28</a:t>
            </a:r>
            <a:r>
              <a:rPr lang="cs-CZ" sz="2000" dirty="0" smtClean="0">
                <a:latin typeface="Arial" charset="0"/>
              </a:rPr>
              <a:t>/YL</a:t>
            </a:r>
            <a:endParaRPr lang="cs-CZ" sz="2000" dirty="0">
              <a:latin typeface="Arial" charset="0"/>
            </a:endParaRPr>
          </a:p>
        </p:txBody>
      </p:sp>
      <p:sp>
        <p:nvSpPr>
          <p:cNvPr id="41" name="Rectangle 8"/>
          <p:cNvSpPr>
            <a:spLocks noChangeArrowheads="1"/>
          </p:cNvSpPr>
          <p:nvPr/>
        </p:nvSpPr>
        <p:spPr bwMode="auto">
          <a:xfrm>
            <a:off x="6120000" y="3600000"/>
            <a:ext cx="2159000" cy="360000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1" hangingPunct="1"/>
            <a:r>
              <a:rPr lang="cs-CZ" sz="2000" b="1" dirty="0" smtClean="0">
                <a:latin typeface="Arial" charset="0"/>
              </a:rPr>
              <a:t>R29</a:t>
            </a:r>
            <a:r>
              <a:rPr lang="cs-CZ" sz="2000" dirty="0" smtClean="0">
                <a:latin typeface="Arial" charset="0"/>
              </a:rPr>
              <a:t>/YH</a:t>
            </a:r>
            <a:endParaRPr lang="cs-CZ" sz="2000" dirty="0">
              <a:latin typeface="Arial" charset="0"/>
            </a:endParaRPr>
          </a:p>
        </p:txBody>
      </p:sp>
      <p:sp>
        <p:nvSpPr>
          <p:cNvPr id="42" name="Rectangle 8"/>
          <p:cNvSpPr>
            <a:spLocks noChangeArrowheads="1"/>
          </p:cNvSpPr>
          <p:nvPr/>
        </p:nvSpPr>
        <p:spPr bwMode="auto">
          <a:xfrm>
            <a:off x="7920000" y="3240000"/>
            <a:ext cx="360000" cy="720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1" hangingPunct="1"/>
            <a:r>
              <a:rPr lang="cs-CZ" sz="2000" b="1" dirty="0" smtClean="0">
                <a:latin typeface="Arial" charset="0"/>
              </a:rPr>
              <a:t>Y</a:t>
            </a:r>
            <a:endParaRPr lang="cs-CZ" sz="2000" dirty="0">
              <a:latin typeface="Arial" charset="0"/>
            </a:endParaRPr>
          </a:p>
        </p:txBody>
      </p:sp>
      <p:sp>
        <p:nvSpPr>
          <p:cNvPr id="43" name="Rectangle 8"/>
          <p:cNvSpPr>
            <a:spLocks noChangeArrowheads="1"/>
          </p:cNvSpPr>
          <p:nvPr/>
        </p:nvSpPr>
        <p:spPr bwMode="auto">
          <a:xfrm>
            <a:off x="6120000" y="3960000"/>
            <a:ext cx="2159000" cy="360000"/>
          </a:xfrm>
          <a:prstGeom prst="rect">
            <a:avLst/>
          </a:prstGeom>
          <a:solidFill>
            <a:srgbClr val="33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1" hangingPunct="1"/>
            <a:r>
              <a:rPr lang="cs-CZ" sz="2000" b="1" dirty="0" smtClean="0">
                <a:latin typeface="Arial" charset="0"/>
              </a:rPr>
              <a:t>R30</a:t>
            </a:r>
            <a:r>
              <a:rPr lang="cs-CZ" sz="2000" dirty="0" smtClean="0">
                <a:latin typeface="Arial" charset="0"/>
              </a:rPr>
              <a:t>/ZL</a:t>
            </a:r>
            <a:endParaRPr lang="cs-CZ" sz="2000" dirty="0">
              <a:latin typeface="Arial" charset="0"/>
            </a:endParaRPr>
          </a:p>
        </p:txBody>
      </p:sp>
      <p:sp>
        <p:nvSpPr>
          <p:cNvPr id="44" name="Rectangle 8"/>
          <p:cNvSpPr>
            <a:spLocks noChangeArrowheads="1"/>
          </p:cNvSpPr>
          <p:nvPr/>
        </p:nvSpPr>
        <p:spPr bwMode="auto">
          <a:xfrm>
            <a:off x="6120000" y="4320000"/>
            <a:ext cx="2159000" cy="360000"/>
          </a:xfrm>
          <a:prstGeom prst="rect">
            <a:avLst/>
          </a:prstGeom>
          <a:solidFill>
            <a:srgbClr val="33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1" hangingPunct="1"/>
            <a:r>
              <a:rPr lang="cs-CZ" sz="2000" b="1" dirty="0" smtClean="0">
                <a:latin typeface="Arial" charset="0"/>
              </a:rPr>
              <a:t>R31</a:t>
            </a:r>
            <a:r>
              <a:rPr lang="cs-CZ" sz="2000" dirty="0" smtClean="0">
                <a:latin typeface="Arial" charset="0"/>
              </a:rPr>
              <a:t>/ZH</a:t>
            </a:r>
            <a:endParaRPr lang="cs-CZ" sz="2000" dirty="0">
              <a:latin typeface="Arial" charset="0"/>
            </a:endParaRPr>
          </a:p>
        </p:txBody>
      </p:sp>
      <p:sp>
        <p:nvSpPr>
          <p:cNvPr id="45" name="Rectangle 8"/>
          <p:cNvSpPr>
            <a:spLocks noChangeArrowheads="1"/>
          </p:cNvSpPr>
          <p:nvPr/>
        </p:nvSpPr>
        <p:spPr bwMode="auto">
          <a:xfrm>
            <a:off x="7920000" y="3960000"/>
            <a:ext cx="360000" cy="720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1" hangingPunct="1"/>
            <a:r>
              <a:rPr lang="cs-CZ" sz="2000" b="1" dirty="0" smtClean="0">
                <a:latin typeface="Arial" charset="0"/>
              </a:rPr>
              <a:t>Z</a:t>
            </a:r>
            <a:endParaRPr lang="cs-CZ" sz="2000" dirty="0">
              <a:latin typeface="Arial" charset="0"/>
            </a:endParaRPr>
          </a:p>
        </p:txBody>
      </p:sp>
      <p:cxnSp>
        <p:nvCxnSpPr>
          <p:cNvPr id="3" name="Přímá spojnice se šipkou 2"/>
          <p:cNvCxnSpPr/>
          <p:nvPr/>
        </p:nvCxnSpPr>
        <p:spPr>
          <a:xfrm>
            <a:off x="3420587" y="1080000"/>
            <a:ext cx="2699413" cy="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Přímá spojnice se šipkou 4"/>
          <p:cNvCxnSpPr/>
          <p:nvPr/>
        </p:nvCxnSpPr>
        <p:spPr>
          <a:xfrm>
            <a:off x="3419000" y="2016123"/>
            <a:ext cx="2701000" cy="266387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3"/>
          <p:cNvSpPr>
            <a:spLocks noChangeArrowheads="1"/>
          </p:cNvSpPr>
          <p:nvPr/>
        </p:nvSpPr>
        <p:spPr bwMode="auto">
          <a:xfrm>
            <a:off x="1260000" y="2952000"/>
            <a:ext cx="2160587" cy="1080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t"/>
          <a:lstStyle/>
          <a:p>
            <a:pPr algn="ctr" eaLnBrk="1" hangingPunct="1"/>
            <a:r>
              <a:rPr lang="cs-CZ" sz="2000" dirty="0" smtClean="0">
                <a:latin typeface="Arial" charset="0"/>
              </a:rPr>
              <a:t>Rozšiřující</a:t>
            </a:r>
          </a:p>
          <a:p>
            <a:pPr algn="ctr" eaLnBrk="1" hangingPunct="1"/>
            <a:r>
              <a:rPr lang="cs-CZ" sz="2000" dirty="0" smtClean="0">
                <a:latin typeface="Arial" charset="0"/>
              </a:rPr>
              <a:t>I/O registry</a:t>
            </a:r>
            <a:endParaRPr lang="cs-CZ" sz="2000" dirty="0">
              <a:latin typeface="Arial" charset="0"/>
            </a:endParaRPr>
          </a:p>
        </p:txBody>
      </p:sp>
      <p:sp>
        <p:nvSpPr>
          <p:cNvPr id="52" name="Text Box 28"/>
          <p:cNvSpPr txBox="1">
            <a:spLocks noChangeArrowheads="1"/>
          </p:cNvSpPr>
          <p:nvPr/>
        </p:nvSpPr>
        <p:spPr bwMode="auto">
          <a:xfrm>
            <a:off x="1723657" y="3645024"/>
            <a:ext cx="11387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0" rIns="90000" bIns="0">
            <a:spAutoFit/>
          </a:bodyPr>
          <a:lstStyle/>
          <a:p>
            <a:pPr algn="ctr" eaLnBrk="1" hangingPunct="1"/>
            <a:r>
              <a:rPr lang="cs-CZ" dirty="0" smtClean="0">
                <a:latin typeface="Arial Black" pitchFamily="34" charset="0"/>
              </a:rPr>
              <a:t>416 B</a:t>
            </a:r>
            <a:endParaRPr lang="cs-CZ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776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8104183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Paměť EEPROM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078413" y="1700808"/>
            <a:ext cx="2160587" cy="14398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t"/>
          <a:lstStyle/>
          <a:p>
            <a:pPr algn="ctr" eaLnBrk="1" hangingPunct="1"/>
            <a:r>
              <a:rPr lang="cs-CZ" sz="2000" dirty="0" smtClean="0">
                <a:latin typeface="Arial" charset="0"/>
              </a:rPr>
              <a:t>EEPROM</a:t>
            </a:r>
          </a:p>
          <a:p>
            <a:pPr algn="ctr" eaLnBrk="1" hangingPunct="1"/>
            <a:r>
              <a:rPr lang="cs-CZ" dirty="0" smtClean="0">
                <a:latin typeface="Arial Black" panose="020B0A04020102020204" pitchFamily="34" charset="0"/>
              </a:rPr>
              <a:t>4096 x 8</a:t>
            </a:r>
            <a:endParaRPr lang="cs-CZ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87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MIT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666699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algn="r" rtl="0" fontAlgn="base">
          <a:spcBef>
            <a:spcPct val="0"/>
          </a:spcBef>
          <a:spcAft>
            <a:spcPct val="0"/>
          </a:spcAft>
          <a:defRPr sz="2400" b="1" dirty="0">
            <a:solidFill>
              <a:srgbClr val="000000"/>
            </a:solidFill>
            <a:latin typeface="Arial"/>
            <a:ea typeface="+mn-ea"/>
            <a:cs typeface="+mn-cs"/>
          </a:defRPr>
        </a:defPPr>
      </a:lstStyle>
    </a:tx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1519</TotalTime>
  <Words>252</Words>
  <Application>Microsoft Office PowerPoint</Application>
  <PresentationFormat>Předvádění na obrazovce (4:3)</PresentationFormat>
  <Paragraphs>91</Paragraphs>
  <Slides>10</Slides>
  <Notes>10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Pixel</vt:lpstr>
      <vt:lpstr>TEP Paměť ATmega</vt:lpstr>
      <vt:lpstr>TEP</vt:lpstr>
      <vt:lpstr>Prezentace aplikace PowerPoint</vt:lpstr>
      <vt:lpstr>Prezentace aplikace PowerPoint</vt:lpstr>
      <vt:lpstr>Paměť programu</vt:lpstr>
      <vt:lpstr>Paměť programu</vt:lpstr>
      <vt:lpstr>Paměti SRAM</vt:lpstr>
      <vt:lpstr>Paměť SRAM</vt:lpstr>
      <vt:lpstr>Paměť EEPROM</vt:lpstr>
      <vt:lpstr>Kontrolní úkoly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NB51</dc:creator>
  <cp:lastModifiedBy>juranek</cp:lastModifiedBy>
  <cp:revision>54</cp:revision>
  <dcterms:created xsi:type="dcterms:W3CDTF">2012-11-27T16:35:08Z</dcterms:created>
  <dcterms:modified xsi:type="dcterms:W3CDTF">2014-04-08T19:48:49Z</dcterms:modified>
</cp:coreProperties>
</file>