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  <p:sldMasterId id="2147483752" r:id="rId2"/>
  </p:sldMasterIdLst>
  <p:notesMasterIdLst>
    <p:notesMasterId r:id="rId15"/>
  </p:notesMasterIdLst>
  <p:sldIdLst>
    <p:sldId id="262" r:id="rId3"/>
    <p:sldId id="263" r:id="rId4"/>
    <p:sldId id="267" r:id="rId5"/>
    <p:sldId id="268" r:id="rId6"/>
    <p:sldId id="269" r:id="rId7"/>
    <p:sldId id="270" r:id="rId8"/>
    <p:sldId id="280" r:id="rId9"/>
    <p:sldId id="272" r:id="rId10"/>
    <p:sldId id="281" r:id="rId11"/>
    <p:sldId id="277" r:id="rId12"/>
    <p:sldId id="278" r:id="rId13"/>
    <p:sldId id="279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590" autoAdjust="0"/>
  </p:normalViewPr>
  <p:slideViewPr>
    <p:cSldViewPr showGuides="1">
      <p:cViewPr>
        <p:scale>
          <a:sx n="66" d="100"/>
          <a:sy n="66" d="100"/>
        </p:scale>
        <p:origin x="-948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7AB28D-822D-4D29-B738-F314326A340C}" type="datetimeFigureOut">
              <a:rPr lang="cs-CZ"/>
              <a:pPr>
                <a:defRPr/>
              </a:pPr>
              <a:t>12.4.2014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6E4F504-FB74-4C77-8A3E-B3986DE26F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150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EAFF5-42F6-48E8-8B2A-FBA7A2EC0999}" type="slidenum">
              <a:rPr lang="cs-CZ">
                <a:solidFill>
                  <a:prstClr val="black"/>
                </a:solidFill>
              </a:rPr>
              <a:pPr/>
              <a:t>1</a:t>
            </a:fld>
            <a:endParaRPr lang="cs-CZ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9383F7-2EE9-4D4C-A25D-890BE40E0459}" type="slidenum">
              <a:rPr lang="cs-CZ">
                <a:solidFill>
                  <a:prstClr val="black"/>
                </a:solidFill>
              </a:rPr>
              <a:pPr/>
              <a:t>10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cs-CZ" sz="1000" b="1" dirty="0" smtClean="0"/>
              <a:t>TIFR0 – Timer/Counter 0 </a:t>
            </a:r>
            <a:r>
              <a:rPr lang="cs-CZ" sz="1000" b="1" dirty="0" err="1" smtClean="0"/>
              <a:t>Interrupt</a:t>
            </a:r>
            <a:r>
              <a:rPr lang="cs-CZ" sz="1000" b="1" dirty="0" smtClean="0"/>
              <a:t> Flag Register</a:t>
            </a:r>
          </a:p>
          <a:p>
            <a:r>
              <a:rPr lang="en-US" sz="1000" b="1" baseline="0" dirty="0" smtClean="0"/>
              <a:t>OCF0A: Timer/Counter 0 Output Compare A Match Flag</a:t>
            </a:r>
            <a:endParaRPr lang="cs-CZ" sz="1000" b="1" baseline="0" dirty="0" smtClean="0"/>
          </a:p>
          <a:p>
            <a:r>
              <a:rPr lang="en-US" sz="1000" b="1" baseline="0" dirty="0" smtClean="0"/>
              <a:t>OCF0</a:t>
            </a:r>
            <a:r>
              <a:rPr lang="cs-CZ" sz="1000" b="1" baseline="0" dirty="0" smtClean="0"/>
              <a:t>B</a:t>
            </a:r>
            <a:r>
              <a:rPr lang="en-US" sz="1000" b="1" baseline="0" dirty="0" smtClean="0"/>
              <a:t>: Timer/Counter 0 Output Compare </a:t>
            </a:r>
            <a:r>
              <a:rPr lang="cs-CZ" sz="1000" b="1" baseline="0" dirty="0" smtClean="0"/>
              <a:t>B</a:t>
            </a:r>
            <a:r>
              <a:rPr lang="en-US" sz="1000" b="1" baseline="0" dirty="0" smtClean="0"/>
              <a:t> Match Flag</a:t>
            </a:r>
            <a:endParaRPr lang="cs-CZ" sz="1000" b="1" baseline="0" dirty="0" smtClean="0"/>
          </a:p>
          <a:p>
            <a:r>
              <a:rPr lang="cs-CZ" sz="1000" b="1" baseline="0" dirty="0" smtClean="0"/>
              <a:t>Bit 0 – TOV0: Timer/Counter0 </a:t>
            </a:r>
            <a:r>
              <a:rPr lang="cs-CZ" sz="1000" b="1" baseline="0" dirty="0" err="1" smtClean="0"/>
              <a:t>Overflow</a:t>
            </a:r>
            <a:r>
              <a:rPr lang="cs-CZ" sz="1000" b="1" baseline="0" dirty="0" smtClean="0"/>
              <a:t> Flag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9383F7-2EE9-4D4C-A25D-890BE40E0459}" type="slidenum">
              <a:rPr lang="cs-CZ">
                <a:solidFill>
                  <a:prstClr val="black"/>
                </a:solidFill>
              </a:rPr>
              <a:pPr/>
              <a:t>11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cs-CZ" sz="1000" b="1" dirty="0" smtClean="0"/>
              <a:t>TIMSK0 – Timer/Counter </a:t>
            </a:r>
            <a:r>
              <a:rPr lang="cs-CZ" sz="1000" b="1" dirty="0" err="1" smtClean="0"/>
              <a:t>Interrupt</a:t>
            </a:r>
            <a:r>
              <a:rPr lang="cs-CZ" sz="1000" b="1" dirty="0" smtClean="0"/>
              <a:t> </a:t>
            </a:r>
            <a:r>
              <a:rPr lang="cs-CZ" sz="1000" b="1" dirty="0" err="1" smtClean="0"/>
              <a:t>Mask</a:t>
            </a:r>
            <a:r>
              <a:rPr lang="cs-CZ" sz="1000" b="1" dirty="0" smtClean="0"/>
              <a:t> Register</a:t>
            </a:r>
          </a:p>
          <a:p>
            <a:r>
              <a:rPr lang="en-US" sz="1000" b="1" dirty="0" smtClean="0"/>
              <a:t>OCIE0B: Timer/Counter Output Compare Match B Interrupt Enable</a:t>
            </a:r>
            <a:endParaRPr lang="cs-CZ" sz="1000" b="1" dirty="0" smtClean="0"/>
          </a:p>
          <a:p>
            <a:r>
              <a:rPr lang="en-US" sz="1000" b="1" dirty="0" smtClean="0"/>
              <a:t>OCIE0A: Timer/Counter0 Output Compare Match A Interrupt Enable</a:t>
            </a:r>
            <a:endParaRPr lang="cs-CZ" sz="1000" b="1" dirty="0" smtClean="0"/>
          </a:p>
          <a:p>
            <a:r>
              <a:rPr lang="en-US" sz="1000" b="1" dirty="0" smtClean="0"/>
              <a:t>TOIE0: Timer/Counter0 Overflow Interrupt Enable</a:t>
            </a:r>
            <a:endParaRPr lang="cs-CZ" sz="1000" b="1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C69345-BCB8-40A8-9EEE-55FD1AFC74CA}" type="slidenum">
              <a:rPr lang="cs-CZ">
                <a:solidFill>
                  <a:prstClr val="black"/>
                </a:solidFill>
              </a:rPr>
              <a:pPr/>
              <a:t>12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7E2342-14F7-425B-93D2-D06753AC8677}" type="slidenum">
              <a:rPr lang="cs-CZ">
                <a:solidFill>
                  <a:prstClr val="black"/>
                </a:solidFill>
              </a:rPr>
              <a:pPr/>
              <a:t>2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8F9DF9-5EF2-474E-8FA6-3A8B73747D6A}" type="slidenum">
              <a:rPr lang="cs-CZ"/>
              <a:pPr/>
              <a:t>3</a:t>
            </a:fld>
            <a:endParaRPr lang="cs-CZ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9383F7-2EE9-4D4C-A25D-890BE40E0459}" type="slidenum">
              <a:rPr lang="cs-CZ"/>
              <a:pPr/>
              <a:t>4</a:t>
            </a:fld>
            <a:endParaRPr lang="cs-CZ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cs-CZ" sz="1000" b="1" dirty="0" smtClean="0"/>
              <a:t>TCCR0A,B</a:t>
            </a:r>
            <a:r>
              <a:rPr lang="cs-CZ" sz="1000" baseline="0" dirty="0" smtClean="0"/>
              <a:t> – </a:t>
            </a:r>
            <a:r>
              <a:rPr lang="cs-CZ" sz="1000" b="1" baseline="0" dirty="0" smtClean="0"/>
              <a:t>T</a:t>
            </a:r>
            <a:r>
              <a:rPr lang="cs-CZ" sz="1000" baseline="0" dirty="0" smtClean="0"/>
              <a:t>imer/</a:t>
            </a:r>
            <a:r>
              <a:rPr lang="cs-CZ" sz="1000" b="1" baseline="0" dirty="0" smtClean="0"/>
              <a:t>C</a:t>
            </a:r>
            <a:r>
              <a:rPr lang="cs-CZ" sz="1000" baseline="0" dirty="0" smtClean="0"/>
              <a:t>ounter </a:t>
            </a:r>
            <a:r>
              <a:rPr lang="cs-CZ" sz="1000" b="1" baseline="0" dirty="0" err="1" smtClean="0"/>
              <a:t>C</a:t>
            </a:r>
            <a:r>
              <a:rPr lang="cs-CZ" sz="1000" baseline="0" dirty="0" err="1" smtClean="0"/>
              <a:t>ontrol</a:t>
            </a:r>
            <a:r>
              <a:rPr lang="cs-CZ" sz="1000" baseline="0" dirty="0" smtClean="0"/>
              <a:t> </a:t>
            </a:r>
            <a:r>
              <a:rPr lang="cs-CZ" sz="1000" b="1" baseline="0" dirty="0" smtClean="0"/>
              <a:t>R</a:t>
            </a:r>
            <a:r>
              <a:rPr lang="cs-CZ" sz="1000" baseline="0" dirty="0" smtClean="0"/>
              <a:t>egister A,B</a:t>
            </a:r>
          </a:p>
          <a:p>
            <a:r>
              <a:rPr lang="cs-CZ" sz="1000" b="1" baseline="0" dirty="0" smtClean="0"/>
              <a:t>WGM0</a:t>
            </a:r>
            <a:r>
              <a:rPr lang="cs-CZ" sz="1000" baseline="0" dirty="0" smtClean="0"/>
              <a:t> - </a:t>
            </a:r>
            <a:r>
              <a:rPr lang="cs-CZ" sz="1000" b="1" baseline="0" dirty="0" err="1" smtClean="0"/>
              <a:t>W</a:t>
            </a:r>
            <a:r>
              <a:rPr lang="cs-CZ" sz="1000" baseline="0" dirty="0" err="1" smtClean="0"/>
              <a:t>aveform</a:t>
            </a:r>
            <a:r>
              <a:rPr lang="cs-CZ" sz="1000" baseline="0" dirty="0" smtClean="0"/>
              <a:t> </a:t>
            </a:r>
            <a:r>
              <a:rPr lang="cs-CZ" sz="1000" b="1" baseline="0" dirty="0" err="1" smtClean="0"/>
              <a:t>G</a:t>
            </a:r>
            <a:r>
              <a:rPr lang="cs-CZ" sz="1000" baseline="0" dirty="0" err="1" smtClean="0"/>
              <a:t>eneration</a:t>
            </a:r>
            <a:r>
              <a:rPr lang="cs-CZ" sz="1000" baseline="0" dirty="0" smtClean="0"/>
              <a:t> </a:t>
            </a:r>
            <a:r>
              <a:rPr lang="cs-CZ" sz="1000" b="1" baseline="0" dirty="0" smtClean="0"/>
              <a:t>M</a:t>
            </a:r>
            <a:r>
              <a:rPr lang="cs-CZ" sz="1000" baseline="0" dirty="0" smtClean="0"/>
              <a:t>ode</a:t>
            </a:r>
          </a:p>
          <a:p>
            <a:r>
              <a:rPr lang="cs-CZ" sz="1000" b="1" baseline="0" dirty="0" smtClean="0"/>
              <a:t>COM0A,B</a:t>
            </a:r>
            <a:r>
              <a:rPr lang="cs-CZ" sz="1000" baseline="0" dirty="0" smtClean="0"/>
              <a:t> - </a:t>
            </a:r>
            <a:r>
              <a:rPr lang="cs-CZ" sz="1000" b="1" baseline="0" dirty="0" smtClean="0"/>
              <a:t>Co</a:t>
            </a:r>
            <a:r>
              <a:rPr lang="cs-CZ" sz="1000" baseline="0" dirty="0" smtClean="0"/>
              <a:t>mpare </a:t>
            </a:r>
            <a:r>
              <a:rPr lang="cs-CZ" sz="1000" b="1" baseline="0" dirty="0" err="1" smtClean="0"/>
              <a:t>M</a:t>
            </a:r>
            <a:r>
              <a:rPr lang="cs-CZ" sz="1000" baseline="0" dirty="0" err="1" smtClean="0"/>
              <a:t>atch</a:t>
            </a:r>
            <a:r>
              <a:rPr lang="cs-CZ" sz="1000" baseline="0" dirty="0" smtClean="0"/>
              <a:t> Output Mode</a:t>
            </a:r>
          </a:p>
          <a:p>
            <a:r>
              <a:rPr lang="cs-CZ" sz="1000" b="1" baseline="0" dirty="0" smtClean="0"/>
              <a:t>CS0 </a:t>
            </a:r>
            <a:r>
              <a:rPr lang="cs-CZ" sz="1000" baseline="0" dirty="0" smtClean="0"/>
              <a:t>- </a:t>
            </a:r>
            <a:r>
              <a:rPr lang="cs-CZ" sz="1000" b="1" baseline="0" dirty="0" err="1" smtClean="0"/>
              <a:t>C</a:t>
            </a:r>
            <a:r>
              <a:rPr lang="cs-CZ" sz="1000" baseline="0" dirty="0" err="1" smtClean="0"/>
              <a:t>lock</a:t>
            </a:r>
            <a:r>
              <a:rPr lang="cs-CZ" sz="1000" baseline="0" dirty="0" smtClean="0"/>
              <a:t> </a:t>
            </a:r>
            <a:r>
              <a:rPr lang="cs-CZ" sz="1000" b="1" baseline="0" dirty="0" smtClean="0"/>
              <a:t>S</a:t>
            </a:r>
            <a:r>
              <a:rPr lang="cs-CZ" sz="1000" baseline="0" dirty="0" smtClean="0"/>
              <a:t>elect</a:t>
            </a:r>
          </a:p>
          <a:p>
            <a:r>
              <a:rPr lang="cs-CZ" sz="1000" b="1" baseline="0" dirty="0" smtClean="0"/>
              <a:t>FOC</a:t>
            </a:r>
            <a:r>
              <a:rPr lang="cs-CZ" sz="1000" baseline="0" dirty="0" smtClean="0"/>
              <a:t> - </a:t>
            </a:r>
            <a:r>
              <a:rPr lang="cs-CZ" sz="1000" b="1" baseline="0" dirty="0" err="1" smtClean="0"/>
              <a:t>F</a:t>
            </a:r>
            <a:r>
              <a:rPr lang="cs-CZ" sz="1000" baseline="0" dirty="0" err="1" smtClean="0"/>
              <a:t>orce</a:t>
            </a:r>
            <a:r>
              <a:rPr lang="cs-CZ" sz="1000" baseline="0" dirty="0" smtClean="0"/>
              <a:t> </a:t>
            </a:r>
            <a:r>
              <a:rPr lang="cs-CZ" sz="1000" b="1" baseline="0" dirty="0" smtClean="0"/>
              <a:t>O</a:t>
            </a:r>
            <a:r>
              <a:rPr lang="cs-CZ" sz="1000" baseline="0" dirty="0" smtClean="0"/>
              <a:t>utput </a:t>
            </a:r>
            <a:r>
              <a:rPr lang="cs-CZ" sz="1000" b="1" baseline="0" dirty="0" smtClean="0"/>
              <a:t>Co</a:t>
            </a:r>
            <a:r>
              <a:rPr lang="cs-CZ" sz="1000" baseline="0" dirty="0" smtClean="0"/>
              <a:t>mpare</a:t>
            </a:r>
          </a:p>
          <a:p>
            <a:r>
              <a:rPr lang="cs-CZ" sz="1000" b="1" baseline="0" dirty="0" smtClean="0"/>
              <a:t>OCR0A,B</a:t>
            </a:r>
            <a:r>
              <a:rPr lang="cs-CZ" sz="1000" baseline="0" dirty="0" smtClean="0"/>
              <a:t> - </a:t>
            </a:r>
            <a:r>
              <a:rPr lang="cs-CZ" sz="1000" b="1" baseline="0" dirty="0" smtClean="0"/>
              <a:t>O</a:t>
            </a:r>
            <a:r>
              <a:rPr lang="cs-CZ" sz="1000" baseline="0" dirty="0" smtClean="0"/>
              <a:t>utput </a:t>
            </a:r>
            <a:r>
              <a:rPr lang="cs-CZ" sz="1000" b="1" baseline="0" dirty="0" smtClean="0"/>
              <a:t>C</a:t>
            </a:r>
            <a:r>
              <a:rPr lang="cs-CZ" sz="1000" baseline="0" dirty="0" smtClean="0"/>
              <a:t>ompare </a:t>
            </a:r>
            <a:r>
              <a:rPr lang="cs-CZ" sz="1000" b="1" baseline="0" dirty="0" smtClean="0"/>
              <a:t>R</a:t>
            </a:r>
            <a:r>
              <a:rPr lang="cs-CZ" sz="1000" baseline="0" dirty="0" smtClean="0"/>
              <a:t>egister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9383F7-2EE9-4D4C-A25D-890BE40E0459}" type="slidenum">
              <a:rPr lang="cs-CZ"/>
              <a:pPr/>
              <a:t>5</a:t>
            </a:fld>
            <a:endParaRPr lang="cs-CZ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cs-CZ" b="1" dirty="0" smtClean="0"/>
              <a:t>TCCR0A,B</a:t>
            </a:r>
            <a:r>
              <a:rPr lang="cs-CZ" baseline="0" dirty="0" smtClean="0"/>
              <a:t> – </a:t>
            </a:r>
            <a:r>
              <a:rPr lang="cs-CZ" b="1" baseline="0" dirty="0" smtClean="0"/>
              <a:t>T</a:t>
            </a:r>
            <a:r>
              <a:rPr lang="cs-CZ" baseline="0" dirty="0" smtClean="0"/>
              <a:t>imer/</a:t>
            </a:r>
            <a:r>
              <a:rPr lang="cs-CZ" b="1" baseline="0" dirty="0" smtClean="0"/>
              <a:t>C</a:t>
            </a:r>
            <a:r>
              <a:rPr lang="cs-CZ" baseline="0" dirty="0" smtClean="0"/>
              <a:t>ounter </a:t>
            </a:r>
            <a:r>
              <a:rPr lang="cs-CZ" b="1" baseline="0" dirty="0" err="1" smtClean="0"/>
              <a:t>C</a:t>
            </a:r>
            <a:r>
              <a:rPr lang="cs-CZ" baseline="0" dirty="0" err="1" smtClean="0"/>
              <a:t>ontrol</a:t>
            </a:r>
            <a:r>
              <a:rPr lang="cs-CZ" baseline="0" dirty="0" smtClean="0"/>
              <a:t> </a:t>
            </a:r>
            <a:r>
              <a:rPr lang="cs-CZ" b="1" baseline="0" dirty="0" smtClean="0"/>
              <a:t>R</a:t>
            </a:r>
            <a:r>
              <a:rPr lang="cs-CZ" baseline="0" dirty="0" smtClean="0"/>
              <a:t>egister A,B</a:t>
            </a:r>
            <a:endParaRPr lang="cs-CZ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9383F7-2EE9-4D4C-A25D-890BE40E0459}" type="slidenum">
              <a:rPr lang="cs-CZ"/>
              <a:pPr/>
              <a:t>6</a:t>
            </a:fld>
            <a:endParaRPr lang="cs-CZ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8F9DF9-5EF2-474E-8FA6-3A8B73747D6A}" type="slidenum">
              <a:rPr lang="cs-CZ">
                <a:solidFill>
                  <a:prstClr val="black"/>
                </a:solidFill>
              </a:rPr>
              <a:pPr/>
              <a:t>7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8F9DF9-5EF2-474E-8FA6-3A8B73747D6A}" type="slidenum">
              <a:rPr lang="cs-CZ"/>
              <a:pPr/>
              <a:t>8</a:t>
            </a:fld>
            <a:endParaRPr lang="cs-CZ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8F9DF9-5EF2-474E-8FA6-3A8B73747D6A}" type="slidenum">
              <a:rPr lang="cs-CZ">
                <a:solidFill>
                  <a:prstClr val="black"/>
                </a:solidFill>
              </a:rPr>
              <a:pPr/>
              <a:t>9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 algn="r"/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347E44-1AAC-420B-AB32-12DDDBCDE88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60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EF09-CD29-477D-ABCE-FD6C28D0507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7743F0B-D3BD-4B64-87E9-5E7926EE0CE3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347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F7D18-8356-410F-86CC-C0A59AA6E5C2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FF29617-F229-4AA3-AF63-629A34F9D0C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187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538920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ACD1D1-1FD1-4BD2-B5AA-BAAE11F8E4F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D5EE032-125E-4EF1-897C-C6C132F4C07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21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8175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55563"/>
            <a:ext cx="7772400" cy="7191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357188" y="1412875"/>
            <a:ext cx="4125912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35500" y="1412875"/>
            <a:ext cx="4127500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381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>
                <a:solidFill>
                  <a:srgbClr val="000000"/>
                </a:solidFill>
              </a:rPr>
              <a:t> </a:t>
            </a:r>
            <a:fld id="{72F054CC-169B-405A-8EFC-341DCDFEA7D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858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1FCE2D9-6AD3-4231-B397-0257783385A2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55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" y="3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1" y="1828805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1" y="4267204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 algn="r"/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347E44-1AAC-420B-AB32-12DDDBCDE88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7217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8903D-23E7-46FD-A74A-6DF06809A117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6A0C1FC-A554-491D-A23A-A703A9D524E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1683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7" y="440690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7" y="2906718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0DF35-2688-4F44-9F8C-2107F806ADC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9145DC76-6872-4DF4-9E14-3C9F149DB05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724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3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3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87A52-E705-490A-838D-8B1C5ED7F7CC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3CCA7D36-5D0B-46DA-8B86-93CC4534874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598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8903D-23E7-46FD-A74A-6DF06809A117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6A0C1FC-A554-491D-A23A-A703A9D524E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8760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8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8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8" y="2174878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CE658-0EE9-48FF-B2F3-346B209313CA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6FC0A10C-74C9-4EDA-8B18-281A1C85680F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0819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259AA-69C5-45ED-B1EF-90BAC46572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4A972A3D-E40E-44AE-8599-5054B70DFC1D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90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2316D-E476-4C1C-97C5-38113797E089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B126D77-9135-4E47-A5DC-34E5006577A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9434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9" y="273053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9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249D1-C02F-4E77-A829-446A2E49D6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C81E695-55B3-4878-8A1B-BFF729C1E31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072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8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806B-82A5-4237-952D-C352BA9CEF6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5C5BDBD8-354C-4C33-8509-9899503E8362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4830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EF09-CD29-477D-ABCE-FD6C28D0507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7743F0B-D3BD-4B64-87E9-5E7926EE0CE3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5683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4" y="457200"/>
            <a:ext cx="6019800" cy="5410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F7D18-8356-410F-86CC-C0A59AA6E5C2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FF29617-F229-4AA3-AF63-629A34F9D0C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6388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4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3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3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3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888232"/>
      </p:ext>
    </p:extLst>
  </p:cSld>
  <p:clrMapOvr>
    <a:masterClrMapping/>
  </p:clrMapOvr>
  <p:hf hdr="0" ftr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457204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3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3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3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3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ACD1D1-1FD1-4BD2-B5AA-BAAE11F8E4F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D5EE032-125E-4EF1-897C-C6C132F4C07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029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4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3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3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3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640134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0DF35-2688-4F44-9F8C-2107F806ADC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9145DC76-6872-4DF4-9E14-3C9F149DB05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6931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4" y="55572"/>
            <a:ext cx="7772400" cy="7191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357192" y="1412884"/>
            <a:ext cx="4125912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35500" y="1412884"/>
            <a:ext cx="4127500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381003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>
                <a:solidFill>
                  <a:srgbClr val="000000"/>
                </a:solidFill>
              </a:rPr>
              <a:t> </a:t>
            </a:r>
            <a:fld id="{72F054CC-169B-405A-8EFC-341DCDFEA7D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3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858003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1FCE2D9-6AD3-4231-B397-0257783385A2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160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87A52-E705-490A-838D-8B1C5ED7F7CC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3CCA7D36-5D0B-46DA-8B86-93CC4534874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491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CE658-0EE9-48FF-B2F3-346B209313CA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6FC0A10C-74C9-4EDA-8B18-281A1C85680F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77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259AA-69C5-45ED-B1EF-90BAC46572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4A972A3D-E40E-44AE-8599-5054B70DFC1D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51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2316D-E476-4C1C-97C5-38113797E089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B126D77-9135-4E47-A5DC-34E5006577A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79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249D1-C02F-4E77-A829-446A2E49D6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C81E695-55B3-4878-8A1B-BFF729C1E31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592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806B-82A5-4237-952D-C352BA9CEF6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5C5BDBD8-354C-4C33-8509-9899503E8362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06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</a:defRPr>
            </a:lvl1pPr>
          </a:lstStyle>
          <a:p>
            <a:pPr eaLnBrk="0" hangingPunct="0"/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 eaLnBrk="0" hangingPunct="0"/>
            <a:fld id="{A24E9C55-C54B-46F2-802C-C950BBC5F97F}" type="slidenum">
              <a:rPr lang="cs-CZ" b="1">
                <a:solidFill>
                  <a:srgbClr val="000000"/>
                </a:solidFill>
                <a:cs typeface="+mn-cs"/>
              </a:rPr>
              <a:pPr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 algn="r" eaLnBrk="0" hangingPunct="0"/>
            <a:r>
              <a:rPr lang="cs-CZ" b="1" dirty="0">
                <a:solidFill>
                  <a:srgbClr val="000000"/>
                </a:solidFill>
                <a:cs typeface="+mn-cs"/>
              </a:rPr>
              <a:t> </a:t>
            </a:r>
            <a:fld id="{EC377670-D1B4-4464-8ADD-7E5B3403F0F4}" type="slidenum">
              <a:rPr lang="cs-CZ" b="1">
                <a:solidFill>
                  <a:srgbClr val="000000"/>
                </a:solidFill>
                <a:cs typeface="+mn-cs"/>
              </a:rPr>
              <a:pPr algn="r"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8172450" y="692150"/>
            <a:ext cx="7921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cs-CZ" sz="2400" b="1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03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3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</a:defRPr>
            </a:lvl1pPr>
          </a:lstStyle>
          <a:p>
            <a:pPr eaLnBrk="0" hangingPunct="0"/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 eaLnBrk="0" hangingPunct="0"/>
            <a:fld id="{A24E9C55-C54B-46F2-802C-C950BBC5F97F}" type="slidenum">
              <a:rPr lang="cs-CZ" b="1">
                <a:solidFill>
                  <a:srgbClr val="000000"/>
                </a:solidFill>
                <a:cs typeface="+mn-cs"/>
              </a:rPr>
              <a:pPr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4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 algn="r" eaLnBrk="0" hangingPunct="0"/>
            <a:r>
              <a:rPr lang="cs-CZ" b="1" dirty="0">
                <a:solidFill>
                  <a:srgbClr val="000000"/>
                </a:solidFill>
                <a:cs typeface="+mn-cs"/>
              </a:rPr>
              <a:t> </a:t>
            </a:r>
            <a:fld id="{EC377670-D1B4-4464-8ADD-7E5B3403F0F4}" type="slidenum">
              <a:rPr lang="cs-CZ" b="1">
                <a:solidFill>
                  <a:srgbClr val="000000"/>
                </a:solidFill>
                <a:cs typeface="+mn-cs"/>
              </a:rPr>
              <a:pPr algn="r"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8172459" y="692157"/>
            <a:ext cx="792163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cs-CZ" sz="2400" b="1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4096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>
          <a:xfrm>
            <a:off x="2880000" y="1800000"/>
            <a:ext cx="6019800" cy="2243142"/>
          </a:xfrm>
        </p:spPr>
        <p:txBody>
          <a:bodyPr/>
          <a:lstStyle/>
          <a:p>
            <a:r>
              <a:rPr lang="cs-CZ" sz="8800" b="1" dirty="0" smtClean="0"/>
              <a:t>TEP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4600" b="1" dirty="0" smtClean="0"/>
              <a:t>Časovač 0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0000" y="4320000"/>
            <a:ext cx="6264000" cy="707886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cs-CZ" sz="4000" b="1" dirty="0" smtClean="0">
                <a:solidFill>
                  <a:schemeClr val="accent5">
                    <a:lumMod val="25000"/>
                  </a:schemeClr>
                </a:solidFill>
              </a:rPr>
              <a:t>č.4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481" y="5599113"/>
            <a:ext cx="5761037" cy="125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302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7" y="288005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Registr </a:t>
            </a: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TIFR0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22" name="Group 41"/>
          <p:cNvGrpSpPr>
            <a:grpSpLocks/>
          </p:cNvGrpSpPr>
          <p:nvPr/>
        </p:nvGrpSpPr>
        <p:grpSpPr bwMode="auto">
          <a:xfrm>
            <a:off x="180002" y="1440003"/>
            <a:ext cx="4224146" cy="859883"/>
            <a:chOff x="407" y="2839"/>
            <a:chExt cx="2696" cy="228"/>
          </a:xfrm>
        </p:grpSpPr>
        <p:sp>
          <p:nvSpPr>
            <p:cNvPr id="23" name="Rectangle 42"/>
            <p:cNvSpPr>
              <a:spLocks noChangeArrowheads="1"/>
            </p:cNvSpPr>
            <p:nvPr/>
          </p:nvSpPr>
          <p:spPr bwMode="auto">
            <a:xfrm>
              <a:off x="407" y="2839"/>
              <a:ext cx="337" cy="22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endParaRPr lang="cs-CZ" sz="16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4" name="Rectangle 43"/>
            <p:cNvSpPr>
              <a:spLocks noChangeArrowheads="1"/>
            </p:cNvSpPr>
            <p:nvPr/>
          </p:nvSpPr>
          <p:spPr bwMode="auto">
            <a:xfrm>
              <a:off x="744" y="2839"/>
              <a:ext cx="337" cy="22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endParaRPr lang="cs-CZ" sz="16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6" name="Rectangle 44"/>
            <p:cNvSpPr>
              <a:spLocks noChangeArrowheads="1"/>
            </p:cNvSpPr>
            <p:nvPr/>
          </p:nvSpPr>
          <p:spPr bwMode="auto">
            <a:xfrm>
              <a:off x="1081" y="2839"/>
              <a:ext cx="337" cy="22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endParaRPr lang="cs-CZ" sz="16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7" name="Rectangle 45"/>
            <p:cNvSpPr>
              <a:spLocks noChangeArrowheads="1"/>
            </p:cNvSpPr>
            <p:nvPr/>
          </p:nvSpPr>
          <p:spPr bwMode="auto">
            <a:xfrm>
              <a:off x="1418" y="2839"/>
              <a:ext cx="337" cy="22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endParaRPr lang="cs-CZ" sz="16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8" name="Rectangle 46"/>
            <p:cNvSpPr>
              <a:spLocks noChangeArrowheads="1"/>
            </p:cNvSpPr>
            <p:nvPr/>
          </p:nvSpPr>
          <p:spPr bwMode="auto">
            <a:xfrm>
              <a:off x="1755" y="2839"/>
              <a:ext cx="337" cy="22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endParaRPr lang="cs-CZ" sz="16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9" name="Rectangle 47"/>
            <p:cNvSpPr>
              <a:spLocks noChangeArrowheads="1"/>
            </p:cNvSpPr>
            <p:nvPr/>
          </p:nvSpPr>
          <p:spPr bwMode="auto">
            <a:xfrm>
              <a:off x="2092" y="2839"/>
              <a:ext cx="337" cy="22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r>
                <a:rPr lang="cs-CZ" sz="1600" b="1" dirty="0">
                  <a:solidFill>
                    <a:srgbClr val="0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OCF0B</a:t>
              </a:r>
            </a:p>
          </p:txBody>
        </p:sp>
        <p:sp>
          <p:nvSpPr>
            <p:cNvPr id="30" name="Rectangle 48"/>
            <p:cNvSpPr>
              <a:spLocks noChangeArrowheads="1"/>
            </p:cNvSpPr>
            <p:nvPr/>
          </p:nvSpPr>
          <p:spPr bwMode="auto">
            <a:xfrm>
              <a:off x="2429" y="2839"/>
              <a:ext cx="337" cy="22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r>
                <a:rPr lang="cs-CZ" sz="1600" b="1" dirty="0">
                  <a:solidFill>
                    <a:srgbClr val="0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OCF0A</a:t>
              </a:r>
            </a:p>
          </p:txBody>
        </p:sp>
        <p:sp>
          <p:nvSpPr>
            <p:cNvPr id="31" name="Rectangle 49"/>
            <p:cNvSpPr>
              <a:spLocks noChangeArrowheads="1"/>
            </p:cNvSpPr>
            <p:nvPr/>
          </p:nvSpPr>
          <p:spPr bwMode="auto">
            <a:xfrm>
              <a:off x="2766" y="2839"/>
              <a:ext cx="337" cy="22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r>
                <a:rPr lang="cs-CZ" sz="1600" b="1" dirty="0">
                  <a:solidFill>
                    <a:srgbClr val="0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TOV0</a:t>
              </a:r>
            </a:p>
          </p:txBody>
        </p:sp>
      </p:grpSp>
      <p:sp>
        <p:nvSpPr>
          <p:cNvPr id="32" name="Text Box 71"/>
          <p:cNvSpPr txBox="1">
            <a:spLocks noChangeArrowheads="1"/>
          </p:cNvSpPr>
          <p:nvPr/>
        </p:nvSpPr>
        <p:spPr bwMode="auto">
          <a:xfrm>
            <a:off x="180000" y="1080000"/>
            <a:ext cx="1857388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2000">
                <a:latin typeface="Consolas" panose="020B0609020204030204" pitchFamily="49" charset="0"/>
                <a:cs typeface="Consolas" panose="020B0609020204030204" pitchFamily="49" charset="0"/>
              </a:defRPr>
            </a:lvl1pPr>
          </a:lstStyle>
          <a:p>
            <a:pPr eaLnBrk="0" hangingPunct="0"/>
            <a:r>
              <a:rPr lang="cs-CZ" b="1" dirty="0">
                <a:solidFill>
                  <a:srgbClr val="000000"/>
                </a:solidFill>
              </a:rPr>
              <a:t>TIFR0</a:t>
            </a:r>
          </a:p>
        </p:txBody>
      </p:sp>
      <p:cxnSp>
        <p:nvCxnSpPr>
          <p:cNvPr id="293937" name="Pravoúhlá spojnice 293936"/>
          <p:cNvCxnSpPr>
            <a:stCxn id="31" idx="2"/>
            <a:endCxn id="42" idx="1"/>
          </p:cNvCxnSpPr>
          <p:nvPr/>
        </p:nvCxnSpPr>
        <p:spPr>
          <a:xfrm rot="16200000" flipH="1">
            <a:off x="4739417" y="1700607"/>
            <a:ext cx="320512" cy="1519069"/>
          </a:xfrm>
          <a:prstGeom prst="bentConnector2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2"/>
          <p:cNvSpPr>
            <a:spLocks noChangeArrowheads="1"/>
          </p:cNvSpPr>
          <p:nvPr/>
        </p:nvSpPr>
        <p:spPr bwMode="auto">
          <a:xfrm>
            <a:off x="5659208" y="2266455"/>
            <a:ext cx="3017251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Aft>
                <a:spcPts val="1800"/>
              </a:spcAft>
              <a:buClr>
                <a:srgbClr val="00007D"/>
              </a:buClr>
              <a:buSzPct val="100000"/>
              <a:defRPr/>
            </a:pP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TOV0=1</a:t>
            </a:r>
            <a:r>
              <a:rPr lang="cs-CZ" sz="2000" b="1" dirty="0" smtClean="0">
                <a:solidFill>
                  <a:srgbClr val="000000"/>
                </a:solidFill>
                <a:latin typeface="Verdana" pitchFamily="34" charset="0"/>
              </a:rPr>
              <a:t>, došlo</a:t>
            </a:r>
            <a:r>
              <a:rPr lang="cs-CZ" sz="2000" dirty="0" smtClean="0">
                <a:solidFill>
                  <a:srgbClr val="000000"/>
                </a:solidFill>
                <a:latin typeface="Verdana" pitchFamily="34" charset="0"/>
              </a:rPr>
              <a:t> k </a:t>
            </a:r>
            <a:r>
              <a:rPr lang="cs-CZ" sz="2000" b="1" dirty="0" smtClean="0">
                <a:solidFill>
                  <a:srgbClr val="000000"/>
                </a:solidFill>
                <a:latin typeface="Verdana" pitchFamily="34" charset="0"/>
              </a:rPr>
              <a:t>přetečení</a:t>
            </a:r>
            <a:r>
              <a:rPr lang="cs-CZ" sz="2000" dirty="0" smtClean="0">
                <a:solidFill>
                  <a:srgbClr val="000000"/>
                </a:solidFill>
                <a:latin typeface="Verdana" pitchFamily="34" charset="0"/>
              </a:rPr>
              <a:t> čítače</a:t>
            </a:r>
          </a:p>
        </p:txBody>
      </p:sp>
      <p:cxnSp>
        <p:nvCxnSpPr>
          <p:cNvPr id="44" name="Pravoúhlá spojnice 43"/>
          <p:cNvCxnSpPr>
            <a:stCxn id="30" idx="2"/>
            <a:endCxn id="47" idx="1"/>
          </p:cNvCxnSpPr>
          <p:nvPr/>
        </p:nvCxnSpPr>
        <p:spPr>
          <a:xfrm rot="16200000" flipH="1">
            <a:off x="3899272" y="2012735"/>
            <a:ext cx="1502811" cy="2077112"/>
          </a:xfrm>
          <a:prstGeom prst="bentConnector2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2"/>
          <p:cNvSpPr>
            <a:spLocks noChangeArrowheads="1"/>
          </p:cNvSpPr>
          <p:nvPr/>
        </p:nvSpPr>
        <p:spPr bwMode="auto">
          <a:xfrm>
            <a:off x="5689233" y="3140977"/>
            <a:ext cx="2987227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Aft>
                <a:spcPts val="1800"/>
              </a:spcAft>
              <a:buClr>
                <a:srgbClr val="00007D"/>
              </a:buClr>
              <a:buSzPct val="100000"/>
            </a:pP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OCF0A=1</a:t>
            </a:r>
            <a:r>
              <a:rPr lang="cs-CZ" sz="2000" b="1" dirty="0" smtClean="0">
                <a:solidFill>
                  <a:srgbClr val="000000"/>
                </a:solidFill>
                <a:latin typeface="Verdana" pitchFamily="34" charset="0"/>
              </a:rPr>
              <a:t>, došlo</a:t>
            </a:r>
            <a:r>
              <a:rPr lang="cs-CZ" sz="2000" dirty="0" smtClean="0">
                <a:solidFill>
                  <a:srgbClr val="000000"/>
                </a:solidFill>
                <a:latin typeface="Verdana" pitchFamily="34" charset="0"/>
              </a:rPr>
              <a:t> ke </a:t>
            </a:r>
            <a:r>
              <a:rPr lang="cs-CZ" sz="2000" b="1" dirty="0">
                <a:solidFill>
                  <a:srgbClr val="000000"/>
                </a:solidFill>
                <a:latin typeface="Verdana" pitchFamily="34" charset="0"/>
              </a:rPr>
              <a:t>shodě</a:t>
            </a:r>
            <a:r>
              <a:rPr lang="cs-CZ" sz="2000" dirty="0">
                <a:solidFill>
                  <a:srgbClr val="000000"/>
                </a:solidFill>
                <a:latin typeface="Verdana" pitchFamily="34" charset="0"/>
              </a:rPr>
              <a:t> čítače s komparačním registrem A</a:t>
            </a:r>
          </a:p>
        </p:txBody>
      </p:sp>
      <p:sp>
        <p:nvSpPr>
          <p:cNvPr id="49" name="Rectangle 2"/>
          <p:cNvSpPr>
            <a:spLocks noChangeArrowheads="1"/>
          </p:cNvSpPr>
          <p:nvPr/>
        </p:nvSpPr>
        <p:spPr bwMode="auto">
          <a:xfrm>
            <a:off x="180000" y="3408970"/>
            <a:ext cx="2376082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Aft>
                <a:spcPts val="1800"/>
              </a:spcAft>
              <a:buClr>
                <a:srgbClr val="00007D"/>
              </a:buClr>
              <a:buSzPct val="100000"/>
            </a:pP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OCF0B=1</a:t>
            </a:r>
            <a:r>
              <a:rPr lang="cs-CZ" sz="2000" b="1" dirty="0">
                <a:solidFill>
                  <a:srgbClr val="000000"/>
                </a:solidFill>
                <a:latin typeface="Verdana" pitchFamily="34" charset="0"/>
              </a:rPr>
              <a:t>, došlo</a:t>
            </a:r>
            <a:r>
              <a:rPr lang="cs-CZ" sz="2000" dirty="0">
                <a:solidFill>
                  <a:srgbClr val="000000"/>
                </a:solidFill>
                <a:latin typeface="Verdana" pitchFamily="34" charset="0"/>
              </a:rPr>
              <a:t> ke </a:t>
            </a:r>
            <a:r>
              <a:rPr lang="cs-CZ" sz="2000" b="1" dirty="0">
                <a:solidFill>
                  <a:srgbClr val="000000"/>
                </a:solidFill>
                <a:latin typeface="Verdana" pitchFamily="34" charset="0"/>
              </a:rPr>
              <a:t>shodě</a:t>
            </a:r>
            <a:r>
              <a:rPr lang="cs-CZ" sz="2000" dirty="0">
                <a:solidFill>
                  <a:srgbClr val="000000"/>
                </a:solidFill>
                <a:latin typeface="Verdana" pitchFamily="34" charset="0"/>
              </a:rPr>
              <a:t> čítače s komparačním registrem </a:t>
            </a:r>
            <a:r>
              <a:rPr lang="cs-CZ" sz="2000" dirty="0" smtClean="0">
                <a:solidFill>
                  <a:srgbClr val="000000"/>
                </a:solidFill>
                <a:latin typeface="Verdana" pitchFamily="34" charset="0"/>
              </a:rPr>
              <a:t>B</a:t>
            </a:r>
            <a:endParaRPr lang="cs-CZ" sz="2000" dirty="0">
              <a:solidFill>
                <a:srgbClr val="000000"/>
              </a:solidFill>
              <a:latin typeface="Verdana" pitchFamily="34" charset="0"/>
            </a:endParaRPr>
          </a:p>
        </p:txBody>
      </p:sp>
      <p:cxnSp>
        <p:nvCxnSpPr>
          <p:cNvPr id="55" name="Pravoúhlá spojnice 54"/>
          <p:cNvCxnSpPr>
            <a:stCxn id="29" idx="2"/>
            <a:endCxn id="49" idx="3"/>
          </p:cNvCxnSpPr>
          <p:nvPr/>
        </p:nvCxnSpPr>
        <p:spPr>
          <a:xfrm rot="5400000">
            <a:off x="1934690" y="2921278"/>
            <a:ext cx="1770804" cy="528020"/>
          </a:xfrm>
          <a:prstGeom prst="bentConnector2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41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7" y="288005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Registr </a:t>
            </a: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TIMSK0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22" name="Group 41"/>
          <p:cNvGrpSpPr>
            <a:grpSpLocks/>
          </p:cNvGrpSpPr>
          <p:nvPr/>
        </p:nvGrpSpPr>
        <p:grpSpPr bwMode="auto">
          <a:xfrm>
            <a:off x="180002" y="1440003"/>
            <a:ext cx="4224146" cy="859883"/>
            <a:chOff x="407" y="2839"/>
            <a:chExt cx="2696" cy="228"/>
          </a:xfrm>
        </p:grpSpPr>
        <p:sp>
          <p:nvSpPr>
            <p:cNvPr id="23" name="Rectangle 42"/>
            <p:cNvSpPr>
              <a:spLocks noChangeArrowheads="1"/>
            </p:cNvSpPr>
            <p:nvPr/>
          </p:nvSpPr>
          <p:spPr bwMode="auto">
            <a:xfrm>
              <a:off x="407" y="2839"/>
              <a:ext cx="337" cy="22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endParaRPr lang="cs-CZ" sz="1400" b="1" dirty="0">
                <a:solidFill>
                  <a:srgbClr val="000000"/>
                </a:solidFill>
                <a:latin typeface="Arial Black" pitchFamily="34" charset="0"/>
              </a:endParaRPr>
            </a:p>
          </p:txBody>
        </p:sp>
        <p:sp>
          <p:nvSpPr>
            <p:cNvPr id="24" name="Rectangle 43"/>
            <p:cNvSpPr>
              <a:spLocks noChangeArrowheads="1"/>
            </p:cNvSpPr>
            <p:nvPr/>
          </p:nvSpPr>
          <p:spPr bwMode="auto">
            <a:xfrm>
              <a:off x="744" y="2839"/>
              <a:ext cx="337" cy="22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endParaRPr lang="cs-CZ" sz="1400" b="1" dirty="0">
                <a:solidFill>
                  <a:srgbClr val="000000"/>
                </a:solidFill>
                <a:latin typeface="Arial Black" pitchFamily="34" charset="0"/>
              </a:endParaRPr>
            </a:p>
          </p:txBody>
        </p:sp>
        <p:sp>
          <p:nvSpPr>
            <p:cNvPr id="26" name="Rectangle 44"/>
            <p:cNvSpPr>
              <a:spLocks noChangeArrowheads="1"/>
            </p:cNvSpPr>
            <p:nvPr/>
          </p:nvSpPr>
          <p:spPr bwMode="auto">
            <a:xfrm>
              <a:off x="1081" y="2839"/>
              <a:ext cx="337" cy="22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endParaRPr lang="cs-CZ" sz="1400" b="1" dirty="0">
                <a:solidFill>
                  <a:srgbClr val="000000"/>
                </a:solidFill>
                <a:latin typeface="Arial Black" pitchFamily="34" charset="0"/>
              </a:endParaRPr>
            </a:p>
          </p:txBody>
        </p:sp>
        <p:sp>
          <p:nvSpPr>
            <p:cNvPr id="27" name="Rectangle 45"/>
            <p:cNvSpPr>
              <a:spLocks noChangeArrowheads="1"/>
            </p:cNvSpPr>
            <p:nvPr/>
          </p:nvSpPr>
          <p:spPr bwMode="auto">
            <a:xfrm>
              <a:off x="1418" y="2839"/>
              <a:ext cx="337" cy="22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endParaRPr lang="cs-CZ" sz="1400" b="1" dirty="0">
                <a:solidFill>
                  <a:srgbClr val="000000"/>
                </a:solidFill>
                <a:latin typeface="Arial Black" pitchFamily="34" charset="0"/>
              </a:endParaRPr>
            </a:p>
          </p:txBody>
        </p:sp>
        <p:sp>
          <p:nvSpPr>
            <p:cNvPr id="28" name="Rectangle 46"/>
            <p:cNvSpPr>
              <a:spLocks noChangeArrowheads="1"/>
            </p:cNvSpPr>
            <p:nvPr/>
          </p:nvSpPr>
          <p:spPr bwMode="auto">
            <a:xfrm>
              <a:off x="1755" y="2839"/>
              <a:ext cx="337" cy="22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endParaRPr lang="cs-CZ" sz="1400" b="1" dirty="0">
                <a:solidFill>
                  <a:srgbClr val="000000"/>
                </a:solidFill>
                <a:latin typeface="Arial Black" pitchFamily="34" charset="0"/>
              </a:endParaRPr>
            </a:p>
          </p:txBody>
        </p:sp>
        <p:sp>
          <p:nvSpPr>
            <p:cNvPr id="29" name="Rectangle 47"/>
            <p:cNvSpPr>
              <a:spLocks noChangeArrowheads="1"/>
            </p:cNvSpPr>
            <p:nvPr/>
          </p:nvSpPr>
          <p:spPr bwMode="auto">
            <a:xfrm>
              <a:off x="2092" y="2839"/>
              <a:ext cx="337" cy="2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r>
                <a:rPr lang="cs-CZ" sz="1600" b="1" dirty="0">
                  <a:solidFill>
                    <a:srgbClr val="0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OCIE0B</a:t>
              </a:r>
            </a:p>
          </p:txBody>
        </p:sp>
        <p:sp>
          <p:nvSpPr>
            <p:cNvPr id="30" name="Rectangle 48"/>
            <p:cNvSpPr>
              <a:spLocks noChangeArrowheads="1"/>
            </p:cNvSpPr>
            <p:nvPr/>
          </p:nvSpPr>
          <p:spPr bwMode="auto">
            <a:xfrm>
              <a:off x="2429" y="2839"/>
              <a:ext cx="337" cy="2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r>
                <a:rPr lang="cs-CZ" sz="1600" b="1" dirty="0">
                  <a:solidFill>
                    <a:srgbClr val="0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OCIE0A</a:t>
              </a:r>
            </a:p>
          </p:txBody>
        </p:sp>
        <p:sp>
          <p:nvSpPr>
            <p:cNvPr id="31" name="Rectangle 49"/>
            <p:cNvSpPr>
              <a:spLocks noChangeArrowheads="1"/>
            </p:cNvSpPr>
            <p:nvPr/>
          </p:nvSpPr>
          <p:spPr bwMode="auto">
            <a:xfrm>
              <a:off x="2766" y="2839"/>
              <a:ext cx="337" cy="2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r>
                <a:rPr lang="cs-CZ" sz="1600" b="1" dirty="0" smtClean="0">
                  <a:solidFill>
                    <a:srgbClr val="0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TOIE0</a:t>
              </a:r>
              <a:endParaRPr lang="cs-CZ" sz="16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32" name="Text Box 71"/>
          <p:cNvSpPr txBox="1">
            <a:spLocks noChangeArrowheads="1"/>
          </p:cNvSpPr>
          <p:nvPr/>
        </p:nvSpPr>
        <p:spPr bwMode="auto">
          <a:xfrm>
            <a:off x="180000" y="1080000"/>
            <a:ext cx="1857388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TIMSK0</a:t>
            </a:r>
            <a:endParaRPr lang="cs-CZ" sz="20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293937" name="Pravoúhlá spojnice 293936"/>
          <p:cNvCxnSpPr>
            <a:stCxn id="31" idx="2"/>
            <a:endCxn id="42" idx="1"/>
          </p:cNvCxnSpPr>
          <p:nvPr/>
        </p:nvCxnSpPr>
        <p:spPr>
          <a:xfrm rot="16200000" flipH="1">
            <a:off x="4662469" y="1777555"/>
            <a:ext cx="474410" cy="1519071"/>
          </a:xfrm>
          <a:prstGeom prst="bentConnector2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2"/>
          <p:cNvSpPr>
            <a:spLocks noChangeArrowheads="1"/>
          </p:cNvSpPr>
          <p:nvPr/>
        </p:nvSpPr>
        <p:spPr bwMode="auto">
          <a:xfrm>
            <a:off x="5659210" y="2266464"/>
            <a:ext cx="3233275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Aft>
                <a:spcPts val="1800"/>
              </a:spcAft>
              <a:buClr>
                <a:srgbClr val="00007D"/>
              </a:buClr>
              <a:buSzPct val="100000"/>
              <a:defRPr/>
            </a:pP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TOIE0=1</a:t>
            </a:r>
            <a:r>
              <a:rPr lang="cs-CZ" sz="2000" b="1" dirty="0" smtClean="0">
                <a:solidFill>
                  <a:srgbClr val="000000"/>
                </a:solidFill>
                <a:latin typeface="Verdana" pitchFamily="34" charset="0"/>
              </a:rPr>
              <a:t> - Povolení</a:t>
            </a:r>
            <a:r>
              <a:rPr lang="cs-CZ" sz="2000" dirty="0" smtClean="0">
                <a:solidFill>
                  <a:srgbClr val="000000"/>
                </a:solidFill>
                <a:latin typeface="Verdana" pitchFamily="34" charset="0"/>
              </a:rPr>
              <a:t> přerušení při </a:t>
            </a:r>
            <a:r>
              <a:rPr lang="cs-CZ" sz="2000" b="1" dirty="0" smtClean="0">
                <a:solidFill>
                  <a:srgbClr val="000000"/>
                </a:solidFill>
                <a:latin typeface="Verdana" pitchFamily="34" charset="0"/>
              </a:rPr>
              <a:t>přetečení</a:t>
            </a:r>
            <a:r>
              <a:rPr lang="cs-CZ" sz="2000" dirty="0" smtClean="0">
                <a:solidFill>
                  <a:srgbClr val="000000"/>
                </a:solidFill>
                <a:latin typeface="Verdana" pitchFamily="34" charset="0"/>
              </a:rPr>
              <a:t> čítače</a:t>
            </a:r>
          </a:p>
        </p:txBody>
      </p:sp>
      <p:cxnSp>
        <p:nvCxnSpPr>
          <p:cNvPr id="44" name="Pravoúhlá spojnice 43"/>
          <p:cNvCxnSpPr>
            <a:stCxn id="30" idx="2"/>
            <a:endCxn id="47" idx="1"/>
          </p:cNvCxnSpPr>
          <p:nvPr/>
        </p:nvCxnSpPr>
        <p:spPr>
          <a:xfrm rot="16200000" flipH="1">
            <a:off x="3610458" y="2301549"/>
            <a:ext cx="2102971" cy="2099644"/>
          </a:xfrm>
          <a:prstGeom prst="bentConnector2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2"/>
          <p:cNvSpPr>
            <a:spLocks noChangeArrowheads="1"/>
          </p:cNvSpPr>
          <p:nvPr/>
        </p:nvSpPr>
        <p:spPr bwMode="auto">
          <a:xfrm>
            <a:off x="5711765" y="3802692"/>
            <a:ext cx="3180718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Aft>
                <a:spcPts val="1800"/>
              </a:spcAft>
              <a:buClr>
                <a:srgbClr val="00007D"/>
              </a:buClr>
              <a:buSzPct val="100000"/>
            </a:pPr>
            <a:r>
              <a:rPr lang="cs-CZ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OCIE0A=1</a:t>
            </a:r>
            <a:r>
              <a:rPr lang="cs-CZ" b="1" dirty="0" smtClean="0">
                <a:solidFill>
                  <a:srgbClr val="000000"/>
                </a:solidFill>
                <a:latin typeface="Verdana" pitchFamily="34" charset="0"/>
              </a:rPr>
              <a:t> - Povolení</a:t>
            </a:r>
            <a:r>
              <a:rPr lang="cs-CZ" dirty="0" smtClean="0">
                <a:solidFill>
                  <a:srgbClr val="000000"/>
                </a:solidFill>
                <a:latin typeface="Verdana" pitchFamily="34" charset="0"/>
              </a:rPr>
              <a:t> přerušení </a:t>
            </a:r>
            <a:r>
              <a:rPr lang="cs-CZ" dirty="0">
                <a:solidFill>
                  <a:srgbClr val="000000"/>
                </a:solidFill>
                <a:latin typeface="Verdana" pitchFamily="34" charset="0"/>
              </a:rPr>
              <a:t>při </a:t>
            </a:r>
            <a:r>
              <a:rPr lang="cs-CZ" b="1" dirty="0">
                <a:solidFill>
                  <a:srgbClr val="000000"/>
                </a:solidFill>
                <a:latin typeface="Verdana" pitchFamily="34" charset="0"/>
              </a:rPr>
              <a:t>shodě</a:t>
            </a:r>
            <a:r>
              <a:rPr lang="cs-CZ" dirty="0">
                <a:solidFill>
                  <a:srgbClr val="000000"/>
                </a:solidFill>
                <a:latin typeface="Verdana" pitchFamily="34" charset="0"/>
              </a:rPr>
              <a:t> čítače s komparačním </a:t>
            </a:r>
            <a:r>
              <a:rPr lang="cs-CZ" b="1" dirty="0">
                <a:solidFill>
                  <a:srgbClr val="000000"/>
                </a:solidFill>
                <a:latin typeface="Verdana" pitchFamily="34" charset="0"/>
              </a:rPr>
              <a:t>registrem A</a:t>
            </a:r>
          </a:p>
        </p:txBody>
      </p:sp>
      <p:sp>
        <p:nvSpPr>
          <p:cNvPr id="49" name="Rectangle 2"/>
          <p:cNvSpPr>
            <a:spLocks noChangeArrowheads="1"/>
          </p:cNvSpPr>
          <p:nvPr/>
        </p:nvSpPr>
        <p:spPr bwMode="auto">
          <a:xfrm>
            <a:off x="180007" y="3408966"/>
            <a:ext cx="2519793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Aft>
                <a:spcPts val="1800"/>
              </a:spcAft>
              <a:buClr>
                <a:srgbClr val="00007D"/>
              </a:buClr>
              <a:buSzPct val="100000"/>
            </a:pPr>
            <a:r>
              <a:rPr lang="cs-CZ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OCIE0B=1</a:t>
            </a:r>
            <a:r>
              <a:rPr lang="cs-CZ" b="1" dirty="0" smtClean="0">
                <a:solidFill>
                  <a:srgbClr val="000000"/>
                </a:solidFill>
                <a:latin typeface="Verdana" pitchFamily="34" charset="0"/>
              </a:rPr>
              <a:t> - Povolení </a:t>
            </a:r>
            <a:r>
              <a:rPr lang="cs-CZ" dirty="0" smtClean="0">
                <a:solidFill>
                  <a:srgbClr val="000000"/>
                </a:solidFill>
                <a:latin typeface="Verdana" pitchFamily="34" charset="0"/>
              </a:rPr>
              <a:t>přerušení </a:t>
            </a:r>
            <a:r>
              <a:rPr lang="cs-CZ" dirty="0">
                <a:solidFill>
                  <a:srgbClr val="000000"/>
                </a:solidFill>
                <a:latin typeface="Verdana" pitchFamily="34" charset="0"/>
              </a:rPr>
              <a:t>při </a:t>
            </a:r>
            <a:r>
              <a:rPr lang="cs-CZ" b="1" dirty="0">
                <a:solidFill>
                  <a:srgbClr val="000000"/>
                </a:solidFill>
                <a:latin typeface="Verdana" pitchFamily="34" charset="0"/>
              </a:rPr>
              <a:t>shodě</a:t>
            </a:r>
            <a:r>
              <a:rPr lang="cs-CZ" dirty="0">
                <a:solidFill>
                  <a:srgbClr val="000000"/>
                </a:solidFill>
                <a:latin typeface="Verdana" pitchFamily="34" charset="0"/>
              </a:rPr>
              <a:t> čítače s komparačním </a:t>
            </a:r>
            <a:r>
              <a:rPr lang="cs-CZ" b="1" dirty="0">
                <a:solidFill>
                  <a:srgbClr val="000000"/>
                </a:solidFill>
                <a:latin typeface="Verdana" pitchFamily="34" charset="0"/>
              </a:rPr>
              <a:t>registrem B</a:t>
            </a:r>
          </a:p>
        </p:txBody>
      </p:sp>
      <p:cxnSp>
        <p:nvCxnSpPr>
          <p:cNvPr id="55" name="Pravoúhlá spojnice 54"/>
          <p:cNvCxnSpPr>
            <a:stCxn id="29" idx="2"/>
            <a:endCxn id="49" idx="3"/>
          </p:cNvCxnSpPr>
          <p:nvPr/>
        </p:nvCxnSpPr>
        <p:spPr>
          <a:xfrm rot="5400000">
            <a:off x="1968079" y="3031607"/>
            <a:ext cx="1847744" cy="384302"/>
          </a:xfrm>
          <a:prstGeom prst="bentConnector2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613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318791"/>
            <a:ext cx="7834306" cy="707886"/>
          </a:xfrm>
        </p:spPr>
        <p:txBody>
          <a:bodyPr>
            <a:spAutoFit/>
          </a:bodyPr>
          <a:lstStyle/>
          <a:p>
            <a:r>
              <a:rPr lang="cs-CZ" sz="4000" b="1" kern="1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Kontrolní úkoly</a:t>
            </a:r>
            <a:endParaRPr lang="cs-CZ" sz="3600" dirty="0" smtClean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60009" y="1080018"/>
            <a:ext cx="8783993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Režim normální: jakým směrem čítá, na jaké hodnotě začíná čítání, na jaké hodnotě končí.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Jakou má kapacitu čítač 0?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Kdy vznikne událost přetečení čítače?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Vypočítejte jak dlouho trvá přetečení čítače 0 při nastavení děliče na 1024 a frekvenci 16MHz.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>
                <a:solidFill>
                  <a:srgbClr val="000000"/>
                </a:solidFill>
                <a:latin typeface="Verdana" pitchFamily="34" charset="0"/>
              </a:rPr>
              <a:t>Režim 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CTC: </a:t>
            </a:r>
            <a:r>
              <a:rPr lang="cs-CZ" sz="2400" dirty="0">
                <a:solidFill>
                  <a:srgbClr val="000000"/>
                </a:solidFill>
                <a:latin typeface="Verdana" pitchFamily="34" charset="0"/>
              </a:rPr>
              <a:t>jakým směrem čítá, na jaké hodnotě začíná čítání, na jaké hodnotě končí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.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Jaká událost vznikne při dosažení vrcholu čítání?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Jak můžeme ovlivnit periodicitu této události?</a:t>
            </a:r>
            <a:endParaRPr lang="cs-CZ" sz="2400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172401" y="188640"/>
            <a:ext cx="720080" cy="923330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txBody>
          <a:bodyPr wrap="square" rtlCol="0">
            <a:spAutoFit/>
          </a:bodyPr>
          <a:lstStyle/>
          <a:p>
            <a:pPr algn="ctr" eaLnBrk="0" hangingPunct="0"/>
            <a:r>
              <a:rPr lang="cs-CZ" sz="5400" b="1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sym typeface="Webdings"/>
              </a:rPr>
              <a:t></a:t>
            </a:r>
            <a:endParaRPr lang="cs-CZ" sz="5400" b="1" kern="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04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>
          <a:xfrm>
            <a:off x="360000" y="1440001"/>
            <a:ext cx="8784000" cy="1723549"/>
          </a:xfrm>
          <a:noFill/>
          <a:ln/>
        </p:spPr>
        <p:txBody>
          <a:bodyPr>
            <a:spAutoFit/>
          </a:bodyPr>
          <a:lstStyle/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>
                <a:latin typeface="Arial" charset="0"/>
              </a:rPr>
              <a:t>Téma</a:t>
            </a:r>
            <a:r>
              <a:rPr lang="cs-CZ" sz="2400" dirty="0">
                <a:latin typeface="Arial" charset="0"/>
              </a:rPr>
              <a:t>	</a:t>
            </a:r>
            <a:r>
              <a:rPr lang="cs-CZ" b="1" dirty="0" smtClean="0"/>
              <a:t>Časovač </a:t>
            </a:r>
            <a:r>
              <a:rPr lang="cs-CZ" b="1" dirty="0"/>
              <a:t>0</a:t>
            </a:r>
            <a:endParaRPr lang="cs-CZ" b="1" dirty="0" smtClean="0">
              <a:solidFill>
                <a:schemeClr val="accent4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Předmět</a:t>
            </a:r>
            <a:r>
              <a:rPr lang="cs-CZ" dirty="0" smtClean="0"/>
              <a:t> </a:t>
            </a:r>
            <a:r>
              <a:rPr lang="cs-CZ" dirty="0"/>
              <a:t>	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TEP</a:t>
            </a:r>
            <a:endParaRPr lang="cs-CZ" b="1" dirty="0"/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Autor</a:t>
            </a:r>
            <a:r>
              <a:rPr lang="cs-CZ" sz="2400" dirty="0"/>
              <a:t>	</a:t>
            </a:r>
            <a:r>
              <a:rPr lang="cs-CZ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Juránek Leoš Ing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endParaRPr lang="cs-CZ" sz="3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7772400" cy="720000"/>
          </a:xfrm>
          <a:noFill/>
          <a:ln/>
        </p:spPr>
        <p:txBody>
          <a:bodyPr/>
          <a:lstStyle/>
          <a:p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TEP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504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7" y="288005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Funkce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026" name="Picture 2" descr="D:\lj\prezentace\MIT\AVR\Časovač\Timer0_AVRmeg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9" y="1080003"/>
            <a:ext cx="6526947" cy="5547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aoblený obdélník 3"/>
          <p:cNvSpPr/>
          <p:nvPr/>
        </p:nvSpPr>
        <p:spPr>
          <a:xfrm>
            <a:off x="6372203" y="1052741"/>
            <a:ext cx="1224136" cy="43204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Přerušení při </a:t>
            </a:r>
            <a:r>
              <a:rPr lang="cs-CZ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přetečení</a:t>
            </a:r>
            <a:r>
              <a:rPr lang="cs-CZ" sz="9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čítače</a:t>
            </a:r>
            <a:endParaRPr lang="cs-CZ" sz="9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7308308" y="1772816"/>
            <a:ext cx="936104" cy="504056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Vnější</a:t>
            </a:r>
            <a:r>
              <a:rPr lang="cs-CZ" sz="9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zdroj impulzů</a:t>
            </a:r>
          </a:p>
        </p:txBody>
      </p:sp>
      <p:sp>
        <p:nvSpPr>
          <p:cNvPr id="8" name="Zaoblený obdélník 7"/>
          <p:cNvSpPr/>
          <p:nvPr/>
        </p:nvSpPr>
        <p:spPr>
          <a:xfrm>
            <a:off x="6444210" y="2420888"/>
            <a:ext cx="936104" cy="504056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Vnitřní</a:t>
            </a:r>
            <a:r>
              <a:rPr lang="cs-CZ" sz="9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hodinový signál</a:t>
            </a:r>
            <a:endParaRPr lang="cs-CZ" sz="9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5239115" y="3068960"/>
            <a:ext cx="1637149" cy="288032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Přerušení při shodě s komparačním registrem A</a:t>
            </a:r>
            <a:endParaRPr lang="cs-CZ" sz="8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5239115" y="4503972"/>
            <a:ext cx="1637149" cy="293184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Přerušení při shodě s komparačním registrem B</a:t>
            </a:r>
            <a:endParaRPr lang="cs-CZ" sz="8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Zaoblený obdélník 10"/>
          <p:cNvSpPr/>
          <p:nvPr/>
        </p:nvSpPr>
        <p:spPr>
          <a:xfrm>
            <a:off x="539561" y="3407797"/>
            <a:ext cx="864097" cy="293184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Komparátor</a:t>
            </a:r>
            <a:endParaRPr lang="cs-CZ" sz="8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Zaoblený obdélník 11"/>
          <p:cNvSpPr/>
          <p:nvPr/>
        </p:nvSpPr>
        <p:spPr>
          <a:xfrm>
            <a:off x="539561" y="4375356"/>
            <a:ext cx="864097" cy="293184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Komparační registr A</a:t>
            </a:r>
            <a:endParaRPr lang="cs-CZ" sz="8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Zaoblený obdélník 13"/>
          <p:cNvSpPr/>
          <p:nvPr/>
        </p:nvSpPr>
        <p:spPr>
          <a:xfrm>
            <a:off x="539560" y="5157195"/>
            <a:ext cx="864097" cy="293184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Komparační registr B</a:t>
            </a:r>
            <a:endParaRPr lang="cs-CZ" sz="8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Zaoblený obdélník 14"/>
          <p:cNvSpPr/>
          <p:nvPr/>
        </p:nvSpPr>
        <p:spPr>
          <a:xfrm>
            <a:off x="533504" y="1772820"/>
            <a:ext cx="582115" cy="293184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Čítač</a:t>
            </a:r>
            <a:endParaRPr lang="cs-CZ" sz="8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Zaoblený obdélník 15"/>
          <p:cNvSpPr/>
          <p:nvPr/>
        </p:nvSpPr>
        <p:spPr>
          <a:xfrm>
            <a:off x="7308308" y="3302356"/>
            <a:ext cx="936104" cy="504056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Výstupní signál A</a:t>
            </a:r>
            <a:endParaRPr lang="cs-CZ" sz="9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Zaoblený obdélník 16"/>
          <p:cNvSpPr/>
          <p:nvPr/>
        </p:nvSpPr>
        <p:spPr>
          <a:xfrm>
            <a:off x="7308308" y="4806142"/>
            <a:ext cx="936104" cy="504056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Výstupní signál B</a:t>
            </a:r>
            <a:endParaRPr lang="cs-CZ" sz="9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73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4680004" y="1440003"/>
            <a:ext cx="4224146" cy="859883"/>
            <a:chOff x="407" y="2839"/>
            <a:chExt cx="2696" cy="228"/>
          </a:xfrm>
        </p:grpSpPr>
        <p:sp>
          <p:nvSpPr>
            <p:cNvPr id="28694" name="Rectangle 42"/>
            <p:cNvSpPr>
              <a:spLocks noChangeArrowheads="1"/>
            </p:cNvSpPr>
            <p:nvPr/>
          </p:nvSpPr>
          <p:spPr bwMode="auto">
            <a:xfrm>
              <a:off x="407" y="2839"/>
              <a:ext cx="337" cy="2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 eaLnBrk="1" hangingPunct="1"/>
              <a:r>
                <a:rPr lang="cs-CZ" sz="16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COM0A1</a:t>
              </a:r>
            </a:p>
          </p:txBody>
        </p:sp>
        <p:sp>
          <p:nvSpPr>
            <p:cNvPr id="28695" name="Rectangle 43"/>
            <p:cNvSpPr>
              <a:spLocks noChangeArrowheads="1"/>
            </p:cNvSpPr>
            <p:nvPr/>
          </p:nvSpPr>
          <p:spPr bwMode="auto">
            <a:xfrm>
              <a:off x="744" y="2839"/>
              <a:ext cx="337" cy="2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 eaLnBrk="1" hangingPunct="1"/>
              <a:r>
                <a:rPr lang="cs-CZ" sz="16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COM0A0</a:t>
              </a:r>
            </a:p>
          </p:txBody>
        </p:sp>
        <p:sp>
          <p:nvSpPr>
            <p:cNvPr id="28696" name="Rectangle 44"/>
            <p:cNvSpPr>
              <a:spLocks noChangeArrowheads="1"/>
            </p:cNvSpPr>
            <p:nvPr/>
          </p:nvSpPr>
          <p:spPr bwMode="auto">
            <a:xfrm>
              <a:off x="1081" y="2839"/>
              <a:ext cx="337" cy="2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 eaLnBrk="1" hangingPunct="1"/>
              <a:r>
                <a:rPr lang="cs-CZ" sz="16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COM0B1</a:t>
              </a:r>
            </a:p>
          </p:txBody>
        </p:sp>
        <p:sp>
          <p:nvSpPr>
            <p:cNvPr id="28697" name="Rectangle 45"/>
            <p:cNvSpPr>
              <a:spLocks noChangeArrowheads="1"/>
            </p:cNvSpPr>
            <p:nvPr/>
          </p:nvSpPr>
          <p:spPr bwMode="auto">
            <a:xfrm>
              <a:off x="1418" y="2839"/>
              <a:ext cx="337" cy="2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 eaLnBrk="1" hangingPunct="1"/>
              <a:r>
                <a:rPr lang="cs-CZ" sz="16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COM0B0</a:t>
              </a:r>
            </a:p>
          </p:txBody>
        </p:sp>
        <p:sp>
          <p:nvSpPr>
            <p:cNvPr id="28698" name="Rectangle 46"/>
            <p:cNvSpPr>
              <a:spLocks noChangeArrowheads="1"/>
            </p:cNvSpPr>
            <p:nvPr/>
          </p:nvSpPr>
          <p:spPr bwMode="auto">
            <a:xfrm>
              <a:off x="1755" y="2839"/>
              <a:ext cx="337" cy="22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 eaLnBrk="1" hangingPunct="1"/>
              <a:endParaRPr lang="cs-CZ" sz="1600" b="1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8699" name="Rectangle 47"/>
            <p:cNvSpPr>
              <a:spLocks noChangeArrowheads="1"/>
            </p:cNvSpPr>
            <p:nvPr/>
          </p:nvSpPr>
          <p:spPr bwMode="auto">
            <a:xfrm>
              <a:off x="2092" y="2839"/>
              <a:ext cx="337" cy="22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 eaLnBrk="1" hangingPunct="1"/>
              <a:endParaRPr lang="cs-CZ" sz="1600" b="1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8700" name="Rectangle 48"/>
            <p:cNvSpPr>
              <a:spLocks noChangeArrowheads="1"/>
            </p:cNvSpPr>
            <p:nvPr/>
          </p:nvSpPr>
          <p:spPr bwMode="auto">
            <a:xfrm>
              <a:off x="2429" y="2839"/>
              <a:ext cx="337" cy="2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 eaLnBrk="1" hangingPunct="1"/>
              <a:r>
                <a:rPr lang="cs-CZ" sz="16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WGM01</a:t>
              </a:r>
            </a:p>
          </p:txBody>
        </p:sp>
        <p:sp>
          <p:nvSpPr>
            <p:cNvPr id="28701" name="Rectangle 49"/>
            <p:cNvSpPr>
              <a:spLocks noChangeArrowheads="1"/>
            </p:cNvSpPr>
            <p:nvPr/>
          </p:nvSpPr>
          <p:spPr bwMode="auto">
            <a:xfrm>
              <a:off x="2766" y="2839"/>
              <a:ext cx="337" cy="2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 eaLnBrk="1" hangingPunct="1"/>
              <a:r>
                <a:rPr lang="cs-CZ" sz="16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WGM00</a:t>
              </a:r>
            </a:p>
          </p:txBody>
        </p:sp>
      </p:grpSp>
      <p:sp>
        <p:nvSpPr>
          <p:cNvPr id="15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7" y="288005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Registr </a:t>
            </a: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TCCR0A,B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22" name="Group 41"/>
          <p:cNvGrpSpPr>
            <a:grpSpLocks/>
          </p:cNvGrpSpPr>
          <p:nvPr/>
        </p:nvGrpSpPr>
        <p:grpSpPr bwMode="auto">
          <a:xfrm>
            <a:off x="180002" y="1440003"/>
            <a:ext cx="4224146" cy="859883"/>
            <a:chOff x="407" y="2839"/>
            <a:chExt cx="2696" cy="228"/>
          </a:xfrm>
        </p:grpSpPr>
        <p:sp>
          <p:nvSpPr>
            <p:cNvPr id="23" name="Rectangle 42"/>
            <p:cNvSpPr>
              <a:spLocks noChangeArrowheads="1"/>
            </p:cNvSpPr>
            <p:nvPr/>
          </p:nvSpPr>
          <p:spPr bwMode="auto">
            <a:xfrm>
              <a:off x="407" y="2839"/>
              <a:ext cx="337" cy="2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 eaLnBrk="1" hangingPunct="1"/>
              <a:r>
                <a:rPr lang="cs-CZ" sz="16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FOC0A</a:t>
              </a:r>
            </a:p>
          </p:txBody>
        </p:sp>
        <p:sp>
          <p:nvSpPr>
            <p:cNvPr id="24" name="Rectangle 43"/>
            <p:cNvSpPr>
              <a:spLocks noChangeArrowheads="1"/>
            </p:cNvSpPr>
            <p:nvPr/>
          </p:nvSpPr>
          <p:spPr bwMode="auto">
            <a:xfrm>
              <a:off x="744" y="2839"/>
              <a:ext cx="337" cy="2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 eaLnBrk="1" hangingPunct="1"/>
              <a:r>
                <a:rPr lang="cs-CZ" sz="16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FOC0B</a:t>
              </a:r>
            </a:p>
          </p:txBody>
        </p:sp>
        <p:sp>
          <p:nvSpPr>
            <p:cNvPr id="26" name="Rectangle 44"/>
            <p:cNvSpPr>
              <a:spLocks noChangeArrowheads="1"/>
            </p:cNvSpPr>
            <p:nvPr/>
          </p:nvSpPr>
          <p:spPr bwMode="auto">
            <a:xfrm>
              <a:off x="1081" y="2839"/>
              <a:ext cx="337" cy="22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 eaLnBrk="1" hangingPunct="1"/>
              <a:endParaRPr lang="cs-CZ" sz="1600" b="1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7" name="Rectangle 45"/>
            <p:cNvSpPr>
              <a:spLocks noChangeArrowheads="1"/>
            </p:cNvSpPr>
            <p:nvPr/>
          </p:nvSpPr>
          <p:spPr bwMode="auto">
            <a:xfrm>
              <a:off x="1418" y="2839"/>
              <a:ext cx="337" cy="22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 eaLnBrk="1" hangingPunct="1"/>
              <a:endParaRPr lang="cs-CZ" sz="1600" b="1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8" name="Rectangle 46"/>
            <p:cNvSpPr>
              <a:spLocks noChangeArrowheads="1"/>
            </p:cNvSpPr>
            <p:nvPr/>
          </p:nvSpPr>
          <p:spPr bwMode="auto">
            <a:xfrm>
              <a:off x="1755" y="2839"/>
              <a:ext cx="337" cy="2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 eaLnBrk="1" hangingPunct="1"/>
              <a:r>
                <a:rPr lang="cs-CZ" sz="16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WGM02</a:t>
              </a:r>
            </a:p>
          </p:txBody>
        </p:sp>
        <p:sp>
          <p:nvSpPr>
            <p:cNvPr id="29" name="Rectangle 47"/>
            <p:cNvSpPr>
              <a:spLocks noChangeArrowheads="1"/>
            </p:cNvSpPr>
            <p:nvPr/>
          </p:nvSpPr>
          <p:spPr bwMode="auto">
            <a:xfrm>
              <a:off x="2092" y="2839"/>
              <a:ext cx="337" cy="2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 eaLnBrk="1" hangingPunct="1"/>
              <a:r>
                <a:rPr lang="cs-CZ" sz="16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CS02</a:t>
              </a:r>
            </a:p>
          </p:txBody>
        </p:sp>
        <p:sp>
          <p:nvSpPr>
            <p:cNvPr id="30" name="Rectangle 48"/>
            <p:cNvSpPr>
              <a:spLocks noChangeArrowheads="1"/>
            </p:cNvSpPr>
            <p:nvPr/>
          </p:nvSpPr>
          <p:spPr bwMode="auto">
            <a:xfrm>
              <a:off x="2429" y="2839"/>
              <a:ext cx="337" cy="2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 eaLnBrk="1" hangingPunct="1"/>
              <a:r>
                <a:rPr lang="cs-CZ" sz="16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CS01</a:t>
              </a:r>
            </a:p>
          </p:txBody>
        </p:sp>
        <p:sp>
          <p:nvSpPr>
            <p:cNvPr id="31" name="Rectangle 49"/>
            <p:cNvSpPr>
              <a:spLocks noChangeArrowheads="1"/>
            </p:cNvSpPr>
            <p:nvPr/>
          </p:nvSpPr>
          <p:spPr bwMode="auto">
            <a:xfrm>
              <a:off x="2766" y="2839"/>
              <a:ext cx="337" cy="2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 eaLnBrk="1" hangingPunct="1"/>
              <a:r>
                <a:rPr lang="cs-CZ" sz="16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CS00</a:t>
              </a:r>
            </a:p>
          </p:txBody>
        </p:sp>
      </p:grpSp>
      <p:sp>
        <p:nvSpPr>
          <p:cNvPr id="32" name="Text Box 71"/>
          <p:cNvSpPr txBox="1">
            <a:spLocks noChangeArrowheads="1"/>
          </p:cNvSpPr>
          <p:nvPr/>
        </p:nvSpPr>
        <p:spPr bwMode="auto">
          <a:xfrm>
            <a:off x="180000" y="1080000"/>
            <a:ext cx="1857388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2000">
                <a:latin typeface="Consolas" panose="020B0609020204030204" pitchFamily="49" charset="0"/>
                <a:cs typeface="Consolas" panose="020B0609020204030204" pitchFamily="49" charset="0"/>
              </a:defRPr>
            </a:lvl1pPr>
          </a:lstStyle>
          <a:p>
            <a:r>
              <a:rPr lang="cs-CZ" b="1" dirty="0"/>
              <a:t>TCCR0B</a:t>
            </a:r>
          </a:p>
        </p:txBody>
      </p:sp>
      <p:sp>
        <p:nvSpPr>
          <p:cNvPr id="33" name="Text Box 71"/>
          <p:cNvSpPr txBox="1">
            <a:spLocks noChangeArrowheads="1"/>
          </p:cNvSpPr>
          <p:nvPr/>
        </p:nvSpPr>
        <p:spPr bwMode="auto">
          <a:xfrm>
            <a:off x="4680000" y="1080000"/>
            <a:ext cx="1857388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2000">
                <a:latin typeface="Consolas" panose="020B0609020204030204" pitchFamily="49" charset="0"/>
                <a:cs typeface="Consolas" panose="020B0609020204030204" pitchFamily="49" charset="0"/>
              </a:defRPr>
            </a:lvl1pPr>
          </a:lstStyle>
          <a:p>
            <a:r>
              <a:rPr lang="cs-CZ" b="1" dirty="0"/>
              <a:t>TCCR0A</a:t>
            </a:r>
          </a:p>
        </p:txBody>
      </p:sp>
      <p:sp>
        <p:nvSpPr>
          <p:cNvPr id="4" name="Obdélník 3"/>
          <p:cNvSpPr/>
          <p:nvPr/>
        </p:nvSpPr>
        <p:spPr>
          <a:xfrm>
            <a:off x="2808250" y="1440002"/>
            <a:ext cx="1595900" cy="859884"/>
          </a:xfrm>
          <a:prstGeom prst="rect">
            <a:avLst/>
          </a:prstGeom>
          <a:noFill/>
          <a:ln w="57150"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/>
          </a:p>
        </p:txBody>
      </p:sp>
      <p:sp>
        <p:nvSpPr>
          <p:cNvPr id="34" name="Obdélník 33"/>
          <p:cNvSpPr/>
          <p:nvPr/>
        </p:nvSpPr>
        <p:spPr>
          <a:xfrm>
            <a:off x="7848113" y="1440001"/>
            <a:ext cx="1067882" cy="85988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/>
          </a:p>
        </p:txBody>
      </p:sp>
      <p:sp>
        <p:nvSpPr>
          <p:cNvPr id="35" name="Obdélník 34"/>
          <p:cNvSpPr/>
          <p:nvPr/>
        </p:nvSpPr>
        <p:spPr>
          <a:xfrm>
            <a:off x="2292076" y="1440001"/>
            <a:ext cx="516173" cy="85988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0003" y="3429000"/>
            <a:ext cx="3576560" cy="2804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3925" name="Levá složená závorka 293924"/>
          <p:cNvSpPr/>
          <p:nvPr/>
        </p:nvSpPr>
        <p:spPr>
          <a:xfrm rot="16200000" flipV="1">
            <a:off x="8234231" y="2016006"/>
            <a:ext cx="283799" cy="963326"/>
          </a:xfrm>
          <a:prstGeom prst="leftBrace">
            <a:avLst>
              <a:gd name="adj1" fmla="val 35197"/>
              <a:gd name="adj2" fmla="val 50000"/>
            </a:avLst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b="1"/>
          </a:p>
        </p:txBody>
      </p:sp>
      <p:sp>
        <p:nvSpPr>
          <p:cNvPr id="79" name="Levá složená závorka 78"/>
          <p:cNvSpPr/>
          <p:nvPr/>
        </p:nvSpPr>
        <p:spPr>
          <a:xfrm rot="5400000">
            <a:off x="5594141" y="2772006"/>
            <a:ext cx="283799" cy="963326"/>
          </a:xfrm>
          <a:prstGeom prst="leftBrace">
            <a:avLst>
              <a:gd name="adj1" fmla="val 35197"/>
              <a:gd name="adj2" fmla="val 50000"/>
            </a:avLst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6" name="Levá složená závorka 85"/>
          <p:cNvSpPr/>
          <p:nvPr/>
        </p:nvSpPr>
        <p:spPr>
          <a:xfrm rot="16200000" flipV="1">
            <a:off x="3470222" y="1764003"/>
            <a:ext cx="283799" cy="1491344"/>
          </a:xfrm>
          <a:prstGeom prst="leftBrace">
            <a:avLst>
              <a:gd name="adj1" fmla="val 35197"/>
              <a:gd name="adj2" fmla="val 50000"/>
            </a:avLst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b="1"/>
          </a:p>
        </p:txBody>
      </p:sp>
      <p:sp>
        <p:nvSpPr>
          <p:cNvPr id="88" name="Levá složená závorka 87"/>
          <p:cNvSpPr/>
          <p:nvPr/>
        </p:nvSpPr>
        <p:spPr>
          <a:xfrm rot="5400000">
            <a:off x="718726" y="2614247"/>
            <a:ext cx="290953" cy="1271694"/>
          </a:xfrm>
          <a:prstGeom prst="leftBrace">
            <a:avLst>
              <a:gd name="adj1" fmla="val 35197"/>
              <a:gd name="adj2" fmla="val 50000"/>
            </a:avLst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93937" name="Pravoúhlá spojnice 293936"/>
          <p:cNvCxnSpPr>
            <a:stCxn id="28" idx="2"/>
          </p:cNvCxnSpPr>
          <p:nvPr/>
        </p:nvCxnSpPr>
        <p:spPr>
          <a:xfrm rot="16200000" flipH="1">
            <a:off x="3680024" y="1175941"/>
            <a:ext cx="804728" cy="3052612"/>
          </a:xfrm>
          <a:prstGeom prst="bentConnector2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Pravoúhlá spojnice 93"/>
          <p:cNvCxnSpPr/>
          <p:nvPr/>
        </p:nvCxnSpPr>
        <p:spPr>
          <a:xfrm rot="10800000" flipV="1">
            <a:off x="5868148" y="2801151"/>
            <a:ext cx="2513908" cy="303460"/>
          </a:xfrm>
          <a:prstGeom prst="bentConnector3">
            <a:avLst>
              <a:gd name="adj1" fmla="val 50000"/>
            </a:avLst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Pravoúhlá spojnice 99"/>
          <p:cNvCxnSpPr/>
          <p:nvPr/>
        </p:nvCxnSpPr>
        <p:spPr>
          <a:xfrm rot="10800000" flipV="1">
            <a:off x="1032949" y="2766301"/>
            <a:ext cx="2518259" cy="303460"/>
          </a:xfrm>
          <a:prstGeom prst="bentConnector3">
            <a:avLst>
              <a:gd name="adj1" fmla="val 50000"/>
            </a:avLst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Levá složená závorka 37"/>
          <p:cNvSpPr/>
          <p:nvPr/>
        </p:nvSpPr>
        <p:spPr>
          <a:xfrm rot="16200000" flipV="1">
            <a:off x="5080569" y="2016004"/>
            <a:ext cx="283799" cy="963326"/>
          </a:xfrm>
          <a:prstGeom prst="leftBrace">
            <a:avLst>
              <a:gd name="adj1" fmla="val 35197"/>
              <a:gd name="adj2" fmla="val 50000"/>
            </a:avLst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b="1"/>
          </a:p>
        </p:txBody>
      </p:sp>
      <p:cxnSp>
        <p:nvCxnSpPr>
          <p:cNvPr id="8" name="Přímá spojnice se šipkou 7"/>
          <p:cNvCxnSpPr/>
          <p:nvPr/>
        </p:nvCxnSpPr>
        <p:spPr>
          <a:xfrm>
            <a:off x="5254375" y="2651581"/>
            <a:ext cx="3661619" cy="736841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71"/>
          <p:cNvSpPr txBox="1">
            <a:spLocks noChangeArrowheads="1"/>
          </p:cNvSpPr>
          <p:nvPr/>
        </p:nvSpPr>
        <p:spPr bwMode="auto">
          <a:xfrm>
            <a:off x="946198" y="2644664"/>
            <a:ext cx="1206113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cs-CZ" sz="12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Výběr hodin</a:t>
            </a:r>
            <a:endParaRPr lang="cs-CZ" sz="1200" b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9" name="Text Box 71"/>
          <p:cNvSpPr txBox="1">
            <a:spLocks noChangeArrowheads="1"/>
          </p:cNvSpPr>
          <p:nvPr/>
        </p:nvSpPr>
        <p:spPr bwMode="auto">
          <a:xfrm>
            <a:off x="5066306" y="2743003"/>
            <a:ext cx="1275651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12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Výběr režimu</a:t>
            </a:r>
            <a:endParaRPr lang="cs-CZ" sz="1200" b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0" name="Text Box 71"/>
          <p:cNvSpPr txBox="1">
            <a:spLocks noChangeArrowheads="1"/>
          </p:cNvSpPr>
          <p:nvPr/>
        </p:nvSpPr>
        <p:spPr bwMode="auto">
          <a:xfrm rot="754054">
            <a:off x="5967931" y="2662660"/>
            <a:ext cx="2407739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1200" b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Propojení výstup čítače</a:t>
            </a:r>
            <a:endParaRPr lang="cs-CZ" sz="1200" b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737" y="3429000"/>
            <a:ext cx="4224146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592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Přímá spojnice se šipkou 7"/>
          <p:cNvCxnSpPr/>
          <p:nvPr/>
        </p:nvCxnSpPr>
        <p:spPr>
          <a:xfrm>
            <a:off x="180004" y="1116000"/>
            <a:ext cx="1439672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2"/>
          <p:cNvSpPr txBox="1">
            <a:spLocks noChangeArrowheads="1"/>
          </p:cNvSpPr>
          <p:nvPr/>
        </p:nvSpPr>
        <p:spPr bwMode="auto">
          <a:xfrm>
            <a:off x="720000" y="69946"/>
            <a:ext cx="7772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cs-CZ" sz="2000" b="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+mn-ea"/>
                <a:cs typeface="+mn-cs"/>
              </a:rPr>
              <a:t>Registr TCCR0A,B</a:t>
            </a:r>
          </a:p>
        </p:txBody>
      </p:sp>
      <p:sp>
        <p:nvSpPr>
          <p:cNvPr id="41" name="Levá složená závorka 40"/>
          <p:cNvSpPr/>
          <p:nvPr/>
        </p:nvSpPr>
        <p:spPr>
          <a:xfrm rot="5400000">
            <a:off x="2177752" y="557924"/>
            <a:ext cx="252000" cy="1368152"/>
          </a:xfrm>
          <a:prstGeom prst="leftBrace">
            <a:avLst>
              <a:gd name="adj1" fmla="val 35197"/>
              <a:gd name="adj2" fmla="val 50000"/>
            </a:avLst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4" y="1628800"/>
            <a:ext cx="8691080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287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7" y="288005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Normální režim čítač 0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026" name="Picture 2" descr="D:\lj\prezentace\MIT\AVR\Časovač\Timer0_AVRmega644-rezimy_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0" y="1079996"/>
            <a:ext cx="8460000" cy="531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57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ChangeArrowheads="1"/>
          </p:cNvSpPr>
          <p:nvPr/>
        </p:nvSpPr>
        <p:spPr bwMode="auto">
          <a:xfrm>
            <a:off x="360003" y="1080003"/>
            <a:ext cx="8784000" cy="4324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Wingdings" pitchFamily="2" charset="2"/>
              <a:buChar char="n"/>
              <a:defRPr/>
            </a:pPr>
            <a:r>
              <a:rPr lang="cs-CZ" sz="3200" b="1" dirty="0" smtClean="0">
                <a:solidFill>
                  <a:srgbClr val="000000"/>
                </a:solidFill>
                <a:latin typeface="Verdana" pitchFamily="34" charset="0"/>
              </a:rPr>
              <a:t>Popis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Čítá </a:t>
            </a: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vpřed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 od 0 - 255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MAX=</a:t>
            </a: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255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, BOTTOM=</a:t>
            </a: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0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Událost </a:t>
            </a: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přetečení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 nastane při přechodu </a:t>
            </a: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255-0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Délka jednoho kroku (dělička 1024)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T=1/16000000=62,5ns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720000" y="69946"/>
            <a:ext cx="7772400" cy="400110"/>
          </a:xfrm>
          <a:noFill/>
          <a:ln/>
        </p:spPr>
        <p:txBody>
          <a:bodyPr>
            <a:spAutoFit/>
          </a:bodyPr>
          <a:lstStyle/>
          <a:p>
            <a:pPr lvl="0">
              <a:defRPr/>
            </a:pPr>
            <a:r>
              <a:rPr lang="cs-CZ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+mn-ea"/>
                <a:cs typeface="+mn-cs"/>
              </a:rPr>
              <a:t>Normální </a:t>
            </a:r>
            <a:r>
              <a:rPr lang="cs-CZ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+mn-ea"/>
                <a:cs typeface="+mn-cs"/>
              </a:rPr>
              <a:t>režim čítač </a:t>
            </a:r>
            <a:r>
              <a:rPr lang="cs-CZ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+mn-ea"/>
                <a:cs typeface="+mn-cs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411808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lj\prezentace\MIT\AVR\Časovač\Timer0_AVRmega644-rezim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00" y="1116012"/>
            <a:ext cx="8100000" cy="50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7" y="288005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Režim CTC čítač 0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1820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ChangeArrowheads="1"/>
          </p:cNvSpPr>
          <p:nvPr/>
        </p:nvSpPr>
        <p:spPr bwMode="auto">
          <a:xfrm>
            <a:off x="360003" y="1080000"/>
            <a:ext cx="87840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Wingdings" pitchFamily="2" charset="2"/>
              <a:buChar char="n"/>
              <a:defRPr/>
            </a:pPr>
            <a:r>
              <a:rPr lang="cs-CZ" sz="3200" b="1" dirty="0" smtClean="0">
                <a:solidFill>
                  <a:srgbClr val="000000"/>
                </a:solidFill>
                <a:latin typeface="Verdana" pitchFamily="34" charset="0"/>
              </a:rPr>
              <a:t>Popis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Čítá </a:t>
            </a: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vpřed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 od 0 - 255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MAX=</a:t>
            </a: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komparační registr A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, BOTTOM=</a:t>
            </a: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0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Událost </a:t>
            </a: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čítač=komparační registr A 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nastane při dosažení hodnoty OCROA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Výstup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 – generování signálu proměnné frekvence se střídou 1:1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720000" y="69946"/>
            <a:ext cx="7772400" cy="400110"/>
          </a:xfrm>
          <a:noFill/>
          <a:ln/>
        </p:spPr>
        <p:txBody>
          <a:bodyPr>
            <a:spAutoFit/>
          </a:bodyPr>
          <a:lstStyle/>
          <a:p>
            <a:pPr lvl="0">
              <a:defRPr/>
            </a:pPr>
            <a:r>
              <a:rPr lang="cs-CZ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+mn-ea"/>
                <a:cs typeface="+mn-cs"/>
              </a:rPr>
              <a:t>Režim CTC čítač </a:t>
            </a:r>
            <a:r>
              <a:rPr lang="cs-CZ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+mn-ea"/>
                <a:cs typeface="+mn-cs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43016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MIT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666699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algn="r" rtl="0" fontAlgn="base">
          <a:spcBef>
            <a:spcPct val="0"/>
          </a:spcBef>
          <a:spcAft>
            <a:spcPct val="0"/>
          </a:spcAft>
          <a:defRPr sz="2400" b="1" dirty="0">
            <a:solidFill>
              <a:srgbClr val="000000"/>
            </a:solidFill>
            <a:latin typeface="Arial"/>
            <a:ea typeface="+mn-ea"/>
            <a:cs typeface="+mn-cs"/>
          </a:defRPr>
        </a:defPPr>
      </a:lstStyle>
    </a:tx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ixel">
  <a:themeElements>
    <a:clrScheme name="MIT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666699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algn="r" rtl="0" fontAlgn="base">
          <a:spcBef>
            <a:spcPct val="0"/>
          </a:spcBef>
          <a:spcAft>
            <a:spcPct val="0"/>
          </a:spcAft>
          <a:defRPr sz="2400" b="1" dirty="0">
            <a:solidFill>
              <a:srgbClr val="000000"/>
            </a:solidFill>
            <a:latin typeface="Arial"/>
            <a:ea typeface="+mn-ea"/>
            <a:cs typeface="+mn-cs"/>
          </a:defRPr>
        </a:defPPr>
      </a:lstStyle>
    </a:tx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483</TotalTime>
  <Words>400</Words>
  <Application>Microsoft Office PowerPoint</Application>
  <PresentationFormat>Předvádění na obrazovce (4:3)</PresentationFormat>
  <Paragraphs>104</Paragraphs>
  <Slides>12</Slides>
  <Notes>12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12</vt:i4>
      </vt:variant>
    </vt:vector>
  </HeadingPairs>
  <TitlesOfParts>
    <vt:vector size="14" baseType="lpstr">
      <vt:lpstr>Pixel</vt:lpstr>
      <vt:lpstr>1_Pixel</vt:lpstr>
      <vt:lpstr>TEP Časovač 0</vt:lpstr>
      <vt:lpstr>TEP</vt:lpstr>
      <vt:lpstr>Funkce</vt:lpstr>
      <vt:lpstr>Registr TCCR0A,B</vt:lpstr>
      <vt:lpstr>Prezentace aplikace PowerPoint</vt:lpstr>
      <vt:lpstr>Normální režim čítač 0</vt:lpstr>
      <vt:lpstr>Normální režim čítač 0</vt:lpstr>
      <vt:lpstr>Režim CTC čítač 0</vt:lpstr>
      <vt:lpstr>Režim CTC čítač 0</vt:lpstr>
      <vt:lpstr>Registr TIFR0</vt:lpstr>
      <vt:lpstr>Registr TIMSK0</vt:lpstr>
      <vt:lpstr>Kontrolní úkoly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NB51</dc:creator>
  <cp:lastModifiedBy>juranek</cp:lastModifiedBy>
  <cp:revision>38</cp:revision>
  <dcterms:created xsi:type="dcterms:W3CDTF">2012-11-27T16:35:08Z</dcterms:created>
  <dcterms:modified xsi:type="dcterms:W3CDTF">2014-04-12T10:08:42Z</dcterms:modified>
</cp:coreProperties>
</file>