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  <p:sldMasterId id="2147483752" r:id="rId2"/>
    <p:sldMasterId id="2147483768" r:id="rId3"/>
  </p:sldMasterIdLst>
  <p:notesMasterIdLst>
    <p:notesMasterId r:id="rId15"/>
  </p:notesMasterIdLst>
  <p:sldIdLst>
    <p:sldId id="262" r:id="rId4"/>
    <p:sldId id="263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90" autoAdjust="0"/>
  </p:normalViewPr>
  <p:slideViewPr>
    <p:cSldViewPr showGuides="1">
      <p:cViewPr varScale="1">
        <p:scale>
          <a:sx n="71" d="100"/>
          <a:sy n="71" d="100"/>
        </p:scale>
        <p:origin x="-135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7AB28D-822D-4D29-B738-F314326A340C}" type="datetimeFigureOut">
              <a:rPr lang="cs-CZ"/>
              <a:pPr>
                <a:defRPr/>
              </a:pPr>
              <a:t>23.4.2014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6E4F504-FB74-4C77-8A3E-B3986DE26F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150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EAFF5-42F6-48E8-8B2A-FBA7A2EC0999}" type="slidenum">
              <a:rPr lang="cs-CZ">
                <a:solidFill>
                  <a:prstClr val="black"/>
                </a:solidFill>
              </a:rPr>
              <a:pPr/>
              <a:t>1</a:t>
            </a:fld>
            <a:endParaRPr lang="cs-CZ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9383F7-2EE9-4D4C-A25D-890BE40E0459}" type="slidenum">
              <a:rPr lang="cs-CZ">
                <a:solidFill>
                  <a:prstClr val="black"/>
                </a:solidFill>
              </a:rPr>
              <a:pPr/>
              <a:t>10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cs-CZ" sz="1000" b="1" dirty="0" smtClean="0"/>
              <a:t>TCCR0A,B</a:t>
            </a:r>
            <a:r>
              <a:rPr lang="cs-CZ" sz="1000" baseline="0" dirty="0" smtClean="0"/>
              <a:t> – </a:t>
            </a:r>
            <a:r>
              <a:rPr lang="cs-CZ" sz="1000" b="1" baseline="0" dirty="0" smtClean="0"/>
              <a:t>T</a:t>
            </a:r>
            <a:r>
              <a:rPr lang="cs-CZ" sz="1000" baseline="0" dirty="0" smtClean="0"/>
              <a:t>imer/</a:t>
            </a:r>
            <a:r>
              <a:rPr lang="cs-CZ" sz="1000" b="1" baseline="0" dirty="0" smtClean="0"/>
              <a:t>C</a:t>
            </a:r>
            <a:r>
              <a:rPr lang="cs-CZ" sz="1000" baseline="0" dirty="0" smtClean="0"/>
              <a:t>ounter </a:t>
            </a:r>
            <a:r>
              <a:rPr lang="cs-CZ" sz="1000" b="1" baseline="0" dirty="0" err="1" smtClean="0"/>
              <a:t>C</a:t>
            </a:r>
            <a:r>
              <a:rPr lang="cs-CZ" sz="1000" baseline="0" dirty="0" err="1" smtClean="0"/>
              <a:t>ontrol</a:t>
            </a:r>
            <a:r>
              <a:rPr lang="cs-CZ" sz="1000" baseline="0" dirty="0" smtClean="0"/>
              <a:t> </a:t>
            </a:r>
            <a:r>
              <a:rPr lang="cs-CZ" sz="1000" b="1" baseline="0" dirty="0" smtClean="0"/>
              <a:t>R</a:t>
            </a:r>
            <a:r>
              <a:rPr lang="cs-CZ" sz="1000" baseline="0" dirty="0" smtClean="0"/>
              <a:t>egister A,B</a:t>
            </a:r>
          </a:p>
          <a:p>
            <a:r>
              <a:rPr lang="cs-CZ" sz="1000" b="1" baseline="0" dirty="0" smtClean="0"/>
              <a:t>WGM0</a:t>
            </a:r>
            <a:r>
              <a:rPr lang="cs-CZ" sz="1000" baseline="0" dirty="0" smtClean="0"/>
              <a:t> - </a:t>
            </a:r>
            <a:r>
              <a:rPr lang="cs-CZ" sz="1000" b="1" baseline="0" dirty="0" err="1" smtClean="0"/>
              <a:t>W</a:t>
            </a:r>
            <a:r>
              <a:rPr lang="cs-CZ" sz="1000" baseline="0" dirty="0" err="1" smtClean="0"/>
              <a:t>aveform</a:t>
            </a:r>
            <a:r>
              <a:rPr lang="cs-CZ" sz="1000" baseline="0" dirty="0" smtClean="0"/>
              <a:t> </a:t>
            </a:r>
            <a:r>
              <a:rPr lang="cs-CZ" sz="1000" b="1" baseline="0" dirty="0" err="1" smtClean="0"/>
              <a:t>G</a:t>
            </a:r>
            <a:r>
              <a:rPr lang="cs-CZ" sz="1000" baseline="0" dirty="0" err="1" smtClean="0"/>
              <a:t>eneration</a:t>
            </a:r>
            <a:r>
              <a:rPr lang="cs-CZ" sz="1000" baseline="0" dirty="0" smtClean="0"/>
              <a:t> </a:t>
            </a:r>
            <a:r>
              <a:rPr lang="cs-CZ" sz="1000" b="1" baseline="0" dirty="0" smtClean="0"/>
              <a:t>M</a:t>
            </a:r>
            <a:r>
              <a:rPr lang="cs-CZ" sz="1000" baseline="0" dirty="0" smtClean="0"/>
              <a:t>ode</a:t>
            </a:r>
          </a:p>
          <a:p>
            <a:r>
              <a:rPr lang="cs-CZ" sz="1000" b="1" baseline="0" dirty="0" smtClean="0"/>
              <a:t>COM0A,B</a:t>
            </a:r>
            <a:r>
              <a:rPr lang="cs-CZ" sz="1000" baseline="0" dirty="0" smtClean="0"/>
              <a:t> - </a:t>
            </a:r>
            <a:r>
              <a:rPr lang="cs-CZ" sz="1000" b="1" baseline="0" dirty="0" smtClean="0"/>
              <a:t>Co</a:t>
            </a:r>
            <a:r>
              <a:rPr lang="cs-CZ" sz="1000" baseline="0" dirty="0" smtClean="0"/>
              <a:t>mpare </a:t>
            </a:r>
            <a:r>
              <a:rPr lang="cs-CZ" sz="1000" b="1" baseline="0" dirty="0" err="1" smtClean="0"/>
              <a:t>M</a:t>
            </a:r>
            <a:r>
              <a:rPr lang="cs-CZ" sz="1000" baseline="0" dirty="0" err="1" smtClean="0"/>
              <a:t>atch</a:t>
            </a:r>
            <a:r>
              <a:rPr lang="cs-CZ" sz="1000" baseline="0" dirty="0" smtClean="0"/>
              <a:t> Output Mode</a:t>
            </a:r>
          </a:p>
          <a:p>
            <a:r>
              <a:rPr lang="cs-CZ" sz="1000" b="1" baseline="0" dirty="0" smtClean="0"/>
              <a:t>CS0 </a:t>
            </a:r>
            <a:r>
              <a:rPr lang="cs-CZ" sz="1000" baseline="0" dirty="0" smtClean="0"/>
              <a:t>- </a:t>
            </a:r>
            <a:r>
              <a:rPr lang="cs-CZ" sz="1000" b="1" baseline="0" dirty="0" err="1" smtClean="0"/>
              <a:t>C</a:t>
            </a:r>
            <a:r>
              <a:rPr lang="cs-CZ" sz="1000" baseline="0" dirty="0" err="1" smtClean="0"/>
              <a:t>lock</a:t>
            </a:r>
            <a:r>
              <a:rPr lang="cs-CZ" sz="1000" baseline="0" dirty="0" smtClean="0"/>
              <a:t> </a:t>
            </a:r>
            <a:r>
              <a:rPr lang="cs-CZ" sz="1000" b="1" baseline="0" dirty="0" smtClean="0"/>
              <a:t>S</a:t>
            </a:r>
            <a:r>
              <a:rPr lang="cs-CZ" sz="1000" baseline="0" dirty="0" smtClean="0"/>
              <a:t>elect</a:t>
            </a:r>
          </a:p>
          <a:p>
            <a:r>
              <a:rPr lang="cs-CZ" sz="1000" b="1" baseline="0" dirty="0" smtClean="0"/>
              <a:t>FOC</a:t>
            </a:r>
            <a:r>
              <a:rPr lang="cs-CZ" sz="1000" baseline="0" dirty="0" smtClean="0"/>
              <a:t> - </a:t>
            </a:r>
            <a:r>
              <a:rPr lang="cs-CZ" sz="1000" b="1" baseline="0" dirty="0" err="1" smtClean="0"/>
              <a:t>F</a:t>
            </a:r>
            <a:r>
              <a:rPr lang="cs-CZ" sz="1000" baseline="0" dirty="0" err="1" smtClean="0"/>
              <a:t>orce</a:t>
            </a:r>
            <a:r>
              <a:rPr lang="cs-CZ" sz="1000" baseline="0" dirty="0" smtClean="0"/>
              <a:t> </a:t>
            </a:r>
            <a:r>
              <a:rPr lang="cs-CZ" sz="1000" b="1" baseline="0" dirty="0" smtClean="0"/>
              <a:t>O</a:t>
            </a:r>
            <a:r>
              <a:rPr lang="cs-CZ" sz="1000" baseline="0" dirty="0" smtClean="0"/>
              <a:t>utput </a:t>
            </a:r>
            <a:r>
              <a:rPr lang="cs-CZ" sz="1000" b="1" baseline="0" dirty="0" smtClean="0"/>
              <a:t>Co</a:t>
            </a:r>
            <a:r>
              <a:rPr lang="cs-CZ" sz="1000" baseline="0" dirty="0" smtClean="0"/>
              <a:t>mpare</a:t>
            </a:r>
          </a:p>
          <a:p>
            <a:r>
              <a:rPr lang="cs-CZ" sz="1000" b="1" baseline="0" dirty="0" smtClean="0"/>
              <a:t>OCR0A,B</a:t>
            </a:r>
            <a:r>
              <a:rPr lang="cs-CZ" sz="1000" baseline="0" dirty="0" smtClean="0"/>
              <a:t> - </a:t>
            </a:r>
            <a:r>
              <a:rPr lang="cs-CZ" sz="1000" b="1" baseline="0" dirty="0" smtClean="0"/>
              <a:t>O</a:t>
            </a:r>
            <a:r>
              <a:rPr lang="cs-CZ" sz="1000" baseline="0" dirty="0" smtClean="0"/>
              <a:t>utput </a:t>
            </a:r>
            <a:r>
              <a:rPr lang="cs-CZ" sz="1000" b="1" baseline="0" dirty="0" smtClean="0"/>
              <a:t>C</a:t>
            </a:r>
            <a:r>
              <a:rPr lang="cs-CZ" sz="1000" baseline="0" dirty="0" smtClean="0"/>
              <a:t>ompare </a:t>
            </a:r>
            <a:r>
              <a:rPr lang="cs-CZ" sz="1000" b="1" baseline="0" dirty="0" smtClean="0"/>
              <a:t>R</a:t>
            </a:r>
            <a:r>
              <a:rPr lang="cs-CZ" sz="1000" baseline="0" dirty="0" smtClean="0"/>
              <a:t>egister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C69345-BCB8-40A8-9EEE-55FD1AFC74CA}" type="slidenum">
              <a:rPr lang="cs-CZ">
                <a:solidFill>
                  <a:prstClr val="black"/>
                </a:solidFill>
              </a:rPr>
              <a:pPr/>
              <a:t>11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7E2342-14F7-425B-93D2-D06753AC8677}" type="slidenum">
              <a:rPr lang="cs-CZ">
                <a:solidFill>
                  <a:prstClr val="black"/>
                </a:solidFill>
              </a:rPr>
              <a:pPr/>
              <a:t>2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8F9DF9-5EF2-474E-8FA6-3A8B73747D6A}" type="slidenum">
              <a:rPr lang="cs-CZ">
                <a:solidFill>
                  <a:prstClr val="black"/>
                </a:solidFill>
              </a:rPr>
              <a:pPr/>
              <a:t>3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8F9DF9-5EF2-474E-8FA6-3A8B73747D6A}" type="slidenum">
              <a:rPr lang="cs-CZ">
                <a:solidFill>
                  <a:prstClr val="black"/>
                </a:solidFill>
              </a:rPr>
              <a:pPr/>
              <a:t>4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8F9DF9-5EF2-474E-8FA6-3A8B73747D6A}" type="slidenum">
              <a:rPr lang="cs-CZ">
                <a:solidFill>
                  <a:prstClr val="black"/>
                </a:solidFill>
              </a:rPr>
              <a:pPr/>
              <a:t>5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8F9DF9-5EF2-474E-8FA6-3A8B73747D6A}" type="slidenum">
              <a:rPr lang="cs-CZ">
                <a:solidFill>
                  <a:prstClr val="black"/>
                </a:solidFill>
              </a:rPr>
              <a:pPr/>
              <a:t>6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cs-CZ" dirty="0" smtClean="0"/>
              <a:t>Do pracovního</a:t>
            </a:r>
            <a:r>
              <a:rPr lang="cs-CZ" baseline="0" dirty="0" smtClean="0"/>
              <a:t> listu</a:t>
            </a:r>
            <a:endParaRPr lang="cs-CZ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8F9DF9-5EF2-474E-8FA6-3A8B73747D6A}" type="slidenum">
              <a:rPr lang="cs-CZ">
                <a:solidFill>
                  <a:prstClr val="black"/>
                </a:solidFill>
              </a:rPr>
              <a:pPr/>
              <a:t>7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8F9DF9-5EF2-474E-8FA6-3A8B73747D6A}" type="slidenum">
              <a:rPr lang="cs-CZ">
                <a:solidFill>
                  <a:prstClr val="black"/>
                </a:solidFill>
              </a:rPr>
              <a:pPr/>
              <a:t>8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9383F7-2EE9-4D4C-A25D-890BE40E0459}" type="slidenum">
              <a:rPr lang="cs-CZ">
                <a:solidFill>
                  <a:prstClr val="black"/>
                </a:solidFill>
              </a:rPr>
              <a:pPr/>
              <a:t>9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cs-CZ" sz="1000" b="1" dirty="0" smtClean="0"/>
              <a:t>TCCR0A,B</a:t>
            </a:r>
            <a:r>
              <a:rPr lang="cs-CZ" sz="1000" baseline="0" dirty="0" smtClean="0"/>
              <a:t> – </a:t>
            </a:r>
            <a:r>
              <a:rPr lang="cs-CZ" sz="1000" b="1" baseline="0" dirty="0" smtClean="0"/>
              <a:t>T</a:t>
            </a:r>
            <a:r>
              <a:rPr lang="cs-CZ" sz="1000" baseline="0" dirty="0" smtClean="0"/>
              <a:t>imer/</a:t>
            </a:r>
            <a:r>
              <a:rPr lang="cs-CZ" sz="1000" b="1" baseline="0" dirty="0" smtClean="0"/>
              <a:t>C</a:t>
            </a:r>
            <a:r>
              <a:rPr lang="cs-CZ" sz="1000" baseline="0" dirty="0" smtClean="0"/>
              <a:t>ounter </a:t>
            </a:r>
            <a:r>
              <a:rPr lang="cs-CZ" sz="1000" b="1" baseline="0" dirty="0" err="1" smtClean="0"/>
              <a:t>C</a:t>
            </a:r>
            <a:r>
              <a:rPr lang="cs-CZ" sz="1000" baseline="0" dirty="0" err="1" smtClean="0"/>
              <a:t>ontrol</a:t>
            </a:r>
            <a:r>
              <a:rPr lang="cs-CZ" sz="1000" baseline="0" dirty="0" smtClean="0"/>
              <a:t> </a:t>
            </a:r>
            <a:r>
              <a:rPr lang="cs-CZ" sz="1000" b="1" baseline="0" dirty="0" smtClean="0"/>
              <a:t>R</a:t>
            </a:r>
            <a:r>
              <a:rPr lang="cs-CZ" sz="1000" baseline="0" dirty="0" smtClean="0"/>
              <a:t>egister A,B</a:t>
            </a:r>
          </a:p>
          <a:p>
            <a:r>
              <a:rPr lang="cs-CZ" sz="1000" b="1" baseline="0" dirty="0" smtClean="0"/>
              <a:t>WGM0</a:t>
            </a:r>
            <a:r>
              <a:rPr lang="cs-CZ" sz="1000" baseline="0" dirty="0" smtClean="0"/>
              <a:t> - </a:t>
            </a:r>
            <a:r>
              <a:rPr lang="cs-CZ" sz="1000" b="1" baseline="0" dirty="0" err="1" smtClean="0"/>
              <a:t>W</a:t>
            </a:r>
            <a:r>
              <a:rPr lang="cs-CZ" sz="1000" baseline="0" dirty="0" err="1" smtClean="0"/>
              <a:t>aveform</a:t>
            </a:r>
            <a:r>
              <a:rPr lang="cs-CZ" sz="1000" baseline="0" dirty="0" smtClean="0"/>
              <a:t> </a:t>
            </a:r>
            <a:r>
              <a:rPr lang="cs-CZ" sz="1000" b="1" baseline="0" dirty="0" err="1" smtClean="0"/>
              <a:t>G</a:t>
            </a:r>
            <a:r>
              <a:rPr lang="cs-CZ" sz="1000" baseline="0" dirty="0" err="1" smtClean="0"/>
              <a:t>eneration</a:t>
            </a:r>
            <a:r>
              <a:rPr lang="cs-CZ" sz="1000" baseline="0" dirty="0" smtClean="0"/>
              <a:t> </a:t>
            </a:r>
            <a:r>
              <a:rPr lang="cs-CZ" sz="1000" b="1" baseline="0" dirty="0" smtClean="0"/>
              <a:t>M</a:t>
            </a:r>
            <a:r>
              <a:rPr lang="cs-CZ" sz="1000" baseline="0" dirty="0" smtClean="0"/>
              <a:t>ode</a:t>
            </a:r>
          </a:p>
          <a:p>
            <a:r>
              <a:rPr lang="cs-CZ" sz="1000" b="1" baseline="0" dirty="0" smtClean="0"/>
              <a:t>COM0A,B</a:t>
            </a:r>
            <a:r>
              <a:rPr lang="cs-CZ" sz="1000" baseline="0" dirty="0" smtClean="0"/>
              <a:t> - </a:t>
            </a:r>
            <a:r>
              <a:rPr lang="cs-CZ" sz="1000" b="1" baseline="0" dirty="0" smtClean="0"/>
              <a:t>Co</a:t>
            </a:r>
            <a:r>
              <a:rPr lang="cs-CZ" sz="1000" baseline="0" dirty="0" smtClean="0"/>
              <a:t>mpare </a:t>
            </a:r>
            <a:r>
              <a:rPr lang="cs-CZ" sz="1000" b="1" baseline="0" dirty="0" err="1" smtClean="0"/>
              <a:t>M</a:t>
            </a:r>
            <a:r>
              <a:rPr lang="cs-CZ" sz="1000" baseline="0" dirty="0" err="1" smtClean="0"/>
              <a:t>atch</a:t>
            </a:r>
            <a:r>
              <a:rPr lang="cs-CZ" sz="1000" baseline="0" dirty="0" smtClean="0"/>
              <a:t> Output Mode</a:t>
            </a:r>
          </a:p>
          <a:p>
            <a:r>
              <a:rPr lang="cs-CZ" sz="1000" b="1" baseline="0" dirty="0" smtClean="0"/>
              <a:t>CS0 </a:t>
            </a:r>
            <a:r>
              <a:rPr lang="cs-CZ" sz="1000" baseline="0" dirty="0" smtClean="0"/>
              <a:t>- </a:t>
            </a:r>
            <a:r>
              <a:rPr lang="cs-CZ" sz="1000" b="1" baseline="0" dirty="0" err="1" smtClean="0"/>
              <a:t>C</a:t>
            </a:r>
            <a:r>
              <a:rPr lang="cs-CZ" sz="1000" baseline="0" dirty="0" err="1" smtClean="0"/>
              <a:t>lock</a:t>
            </a:r>
            <a:r>
              <a:rPr lang="cs-CZ" sz="1000" baseline="0" dirty="0" smtClean="0"/>
              <a:t> </a:t>
            </a:r>
            <a:r>
              <a:rPr lang="cs-CZ" sz="1000" b="1" baseline="0" dirty="0" smtClean="0"/>
              <a:t>S</a:t>
            </a:r>
            <a:r>
              <a:rPr lang="cs-CZ" sz="1000" baseline="0" dirty="0" smtClean="0"/>
              <a:t>elect</a:t>
            </a:r>
          </a:p>
          <a:p>
            <a:r>
              <a:rPr lang="cs-CZ" sz="1000" b="1" baseline="0" dirty="0" smtClean="0"/>
              <a:t>FOC</a:t>
            </a:r>
            <a:r>
              <a:rPr lang="cs-CZ" sz="1000" baseline="0" dirty="0" smtClean="0"/>
              <a:t> - </a:t>
            </a:r>
            <a:r>
              <a:rPr lang="cs-CZ" sz="1000" b="1" baseline="0" dirty="0" err="1" smtClean="0"/>
              <a:t>F</a:t>
            </a:r>
            <a:r>
              <a:rPr lang="cs-CZ" sz="1000" baseline="0" dirty="0" err="1" smtClean="0"/>
              <a:t>orce</a:t>
            </a:r>
            <a:r>
              <a:rPr lang="cs-CZ" sz="1000" baseline="0" dirty="0" smtClean="0"/>
              <a:t> </a:t>
            </a:r>
            <a:r>
              <a:rPr lang="cs-CZ" sz="1000" b="1" baseline="0" dirty="0" smtClean="0"/>
              <a:t>O</a:t>
            </a:r>
            <a:r>
              <a:rPr lang="cs-CZ" sz="1000" baseline="0" dirty="0" smtClean="0"/>
              <a:t>utput </a:t>
            </a:r>
            <a:r>
              <a:rPr lang="cs-CZ" sz="1000" b="1" baseline="0" dirty="0" smtClean="0"/>
              <a:t>Co</a:t>
            </a:r>
            <a:r>
              <a:rPr lang="cs-CZ" sz="1000" baseline="0" dirty="0" smtClean="0"/>
              <a:t>mpare</a:t>
            </a:r>
          </a:p>
          <a:p>
            <a:r>
              <a:rPr lang="cs-CZ" sz="1000" b="1" baseline="0" dirty="0" smtClean="0"/>
              <a:t>OCR0A,B</a:t>
            </a:r>
            <a:r>
              <a:rPr lang="cs-CZ" sz="1000" baseline="0" dirty="0" smtClean="0"/>
              <a:t> - </a:t>
            </a:r>
            <a:r>
              <a:rPr lang="cs-CZ" sz="1000" b="1" baseline="0" dirty="0" smtClean="0"/>
              <a:t>O</a:t>
            </a:r>
            <a:r>
              <a:rPr lang="cs-CZ" sz="1000" baseline="0" dirty="0" smtClean="0"/>
              <a:t>utput </a:t>
            </a:r>
            <a:r>
              <a:rPr lang="cs-CZ" sz="1000" b="1" baseline="0" dirty="0" smtClean="0"/>
              <a:t>C</a:t>
            </a:r>
            <a:r>
              <a:rPr lang="cs-CZ" sz="1000" baseline="0" dirty="0" smtClean="0"/>
              <a:t>ompare </a:t>
            </a:r>
            <a:r>
              <a:rPr lang="cs-CZ" sz="1000" b="1" baseline="0" dirty="0" smtClean="0"/>
              <a:t>R</a:t>
            </a:r>
            <a:r>
              <a:rPr lang="cs-CZ" sz="1000" baseline="0" dirty="0" smtClean="0"/>
              <a:t>egister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 algn="r"/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347E44-1AAC-420B-AB32-12DDDBCDE88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60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EF09-CD29-477D-ABCE-FD6C28D0507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7743F0B-D3BD-4B64-87E9-5E7926EE0CE3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347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F7D18-8356-410F-86CC-C0A59AA6E5C2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FF29617-F229-4AA3-AF63-629A34F9D0C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187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538920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ACD1D1-1FD1-4BD2-B5AA-BAAE11F8E4F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D5EE032-125E-4EF1-897C-C6C132F4C07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421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8175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55563"/>
            <a:ext cx="7772400" cy="7191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357188" y="1412875"/>
            <a:ext cx="4125912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35500" y="1412875"/>
            <a:ext cx="4127500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381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>
                <a:solidFill>
                  <a:srgbClr val="000000"/>
                </a:solidFill>
              </a:rPr>
              <a:t> </a:t>
            </a:r>
            <a:fld id="{72F054CC-169B-405A-8EFC-341DCDFEA7D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858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1FCE2D9-6AD3-4231-B397-0257783385A2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55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" y="2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defRPr/>
                </a:pPr>
                <a:endParaRPr lang="cs-CZ" sz="2400" b="1" dirty="0">
                  <a:solidFill>
                    <a:srgbClr val="000000"/>
                  </a:solidFill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1" y="1828803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1" y="4267203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 algn="r"/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347E44-1AAC-420B-AB32-12DDDBCDE88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063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8903D-23E7-46FD-A74A-6DF06809A117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6A0C1FC-A554-491D-A23A-A703A9D524E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7983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6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6" y="2906716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0DF35-2688-4F44-9F8C-2107F806ADC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9145DC76-6872-4DF4-9E14-3C9F149DB05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3125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2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87A52-E705-490A-838D-8B1C5ED7F7CC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3CCA7D36-5D0B-46DA-8B86-93CC4534874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39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8903D-23E7-46FD-A74A-6DF06809A117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6A0C1FC-A554-491D-A23A-A703A9D524E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8760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7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2174877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CE658-0EE9-48FF-B2F3-346B209313CA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6FC0A10C-74C9-4EDA-8B18-281A1C85680F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2889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259AA-69C5-45ED-B1EF-90BAC46572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4A972A3D-E40E-44AE-8599-5054B70DFC1D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2524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2316D-E476-4C1C-97C5-38113797E089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B126D77-9135-4E47-A5DC-34E5006577A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1276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6" y="27305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6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249D1-C02F-4E77-A829-446A2E49D6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C81E695-55B3-4878-8A1B-BFF729C1E31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1559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7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4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806B-82A5-4237-952D-C352BA9CEF6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5C5BDBD8-354C-4C33-8509-9899503E8362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50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69EF09-CD29-477D-ABCE-FD6C28D0507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7743F0B-D3BD-4B64-87E9-5E7926EE0CE3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6742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3" y="457200"/>
            <a:ext cx="6019800" cy="5410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0F7D18-8356-410F-86CC-C0A59AA6E5C2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FFF29617-F229-4AA3-AF63-629A34F9D0C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1579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2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2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2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2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647718"/>
      </p:ext>
    </p:extLst>
  </p:cSld>
  <p:clrMapOvr>
    <a:masterClrMapping/>
  </p:clrMapOvr>
  <p:hf hdr="0" ftr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457202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2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2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2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2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ACD1D1-1FD1-4BD2-B5AA-BAAE11F8E4F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AD5EE032-125E-4EF1-897C-C6C132F4C07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2402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2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2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2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2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E9C55-C54B-46F2-802C-C950BBC5F97F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EC377670-D1B4-4464-8ADD-7E5B3403F0F4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28472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0DF35-2688-4F44-9F8C-2107F806ADC6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9145DC76-6872-4DF4-9E14-3C9F149DB05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6931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2" y="55569"/>
            <a:ext cx="7772400" cy="7191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357191" y="1412881"/>
            <a:ext cx="4125912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35500" y="1412881"/>
            <a:ext cx="4127500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381002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>
                <a:solidFill>
                  <a:srgbClr val="000000"/>
                </a:solidFill>
              </a:rPr>
              <a:t> </a:t>
            </a:r>
            <a:fld id="{72F054CC-169B-405A-8EFC-341DCDFEA7D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2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858002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1FCE2D9-6AD3-4231-B397-0257783385A2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4328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cs-CZ" sz="24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153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53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DD48C5B-6BFF-4E96-9AF1-341025CA6D17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6239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2D688-386B-4C25-AA59-69439E7D7781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9944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381DC-0E13-4A99-A3BE-4C1C59FBFB12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98546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F0954-F2F0-4E0C-BB81-772E013A286F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5970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73F4D-F30C-4FC7-A43C-8FD75E3F5263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10167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1D2D5-6838-48EF-8202-39EE1F6A8FEE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80153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6A9E2-DC78-43C5-9AAE-F0A3109CF0DD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25126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0E33B-F925-4A04-B8B7-F08555748326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9842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E7029-A8CA-42B5-9B86-3DF3CF4D33EC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069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387A52-E705-490A-838D-8B1C5ED7F7CC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3CCA7D36-5D0B-46DA-8B86-93CC45348741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491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D8035-E823-4939-9C59-4E76CA7F66A0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94791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21D63-BD53-4616-90DD-2626754F1C85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47481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Nadpis, 2 malé a 1 velký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3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39473-5203-4C3F-8705-D2591C46CB40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11533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69A0D-1A94-42B6-959D-1BB7BA9CEC32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57143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48505-1EC9-44EB-8F4D-2775C55E18ED}" type="slidenum">
              <a:rPr lang="cs-CZ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6239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55563"/>
            <a:ext cx="7772400" cy="7191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357188" y="1412875"/>
            <a:ext cx="4125912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35500" y="1412875"/>
            <a:ext cx="4127500" cy="49704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381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>
                <a:solidFill>
                  <a:srgbClr val="000000"/>
                </a:solidFill>
              </a:rPr>
              <a:t> </a:t>
            </a:r>
            <a:fld id="{C04CD753-5E15-4361-9886-99B8E0E102EB}" type="slidenum">
              <a:rPr lang="cs-CZ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8580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CA8FF-3D39-4FBC-9EB3-36D375138D5A}" type="slidenum">
              <a:rPr lang="cs-CZ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847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CE658-0EE9-48FF-B2F3-346B209313CA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6FC0A10C-74C9-4EDA-8B18-281A1C85680F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77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259AA-69C5-45ED-B1EF-90BAC46572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4A972A3D-E40E-44AE-8599-5054B70DFC1D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51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2316D-E476-4C1C-97C5-38113797E089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B126D77-9135-4E47-A5DC-34E5006577A9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79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249D1-C02F-4E77-A829-446A2E49D60E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BC81E695-55B3-4878-8A1B-BFF729C1E317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592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6806B-82A5-4237-952D-C352BA9CEF60}" type="slidenum">
              <a:rPr lang="cs-CZ" smtClean="0">
                <a:solidFill>
                  <a:srgbClr val="000000"/>
                </a:solidFill>
              </a:rPr>
              <a:pPr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/>
            <a:r>
              <a:rPr lang="cs-CZ" dirty="0" smtClean="0">
                <a:solidFill>
                  <a:srgbClr val="000000"/>
                </a:solidFill>
              </a:rPr>
              <a:t> </a:t>
            </a:r>
            <a:fld id="{5C5BDBD8-354C-4C33-8509-9899503E8362}" type="slidenum">
              <a:rPr lang="cs-CZ" smtClean="0">
                <a:solidFill>
                  <a:srgbClr val="000000"/>
                </a:solidFill>
              </a:rPr>
              <a:pPr algn="r"/>
              <a:t>‹#›</a:t>
            </a:fld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061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2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</a:defRPr>
            </a:lvl1pPr>
          </a:lstStyle>
          <a:p>
            <a:pPr eaLnBrk="0" hangingPunct="0"/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 eaLnBrk="0" hangingPunct="0"/>
            <a:fld id="{A24E9C55-C54B-46F2-802C-C950BBC5F97F}" type="slidenum">
              <a:rPr lang="cs-CZ" b="1">
                <a:solidFill>
                  <a:srgbClr val="000000"/>
                </a:solidFill>
                <a:cs typeface="+mn-cs"/>
              </a:rPr>
              <a:pPr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 algn="r" eaLnBrk="0" hangingPunct="0"/>
            <a:r>
              <a:rPr lang="cs-CZ" b="1" dirty="0">
                <a:solidFill>
                  <a:srgbClr val="000000"/>
                </a:solidFill>
                <a:cs typeface="+mn-cs"/>
              </a:rPr>
              <a:t> </a:t>
            </a:r>
            <a:fld id="{EC377670-D1B4-4464-8ADD-7E5B3403F0F4}" type="slidenum">
              <a:rPr lang="cs-CZ" b="1">
                <a:solidFill>
                  <a:srgbClr val="000000"/>
                </a:solidFill>
                <a:cs typeface="+mn-cs"/>
              </a:rPr>
              <a:pPr algn="r"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8172450" y="692150"/>
            <a:ext cx="792163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cs-CZ" sz="2400" b="1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03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2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</a:defRPr>
            </a:lvl1pPr>
          </a:lstStyle>
          <a:p>
            <a:pPr eaLnBrk="0" hangingPunct="0"/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 eaLnBrk="0" hangingPunct="0"/>
            <a:fld id="{A24E9C55-C54B-46F2-802C-C950BBC5F97F}" type="slidenum">
              <a:rPr lang="cs-CZ" b="1">
                <a:solidFill>
                  <a:srgbClr val="000000"/>
                </a:solidFill>
                <a:cs typeface="+mn-cs"/>
              </a:rPr>
              <a:pPr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6633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000000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 eaLnBrk="0" hangingPunct="0">
                <a:defRPr/>
              </a:pPr>
              <a:endParaRPr lang="cs-CZ" sz="2400" b="1" dirty="0">
                <a:solidFill>
                  <a:srgbClr val="CC6600"/>
                </a:solidFill>
                <a:latin typeface="Arial" pitchFamily="34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2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7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 algn="r" eaLnBrk="0" hangingPunct="0"/>
            <a:r>
              <a:rPr lang="cs-CZ" b="1" dirty="0">
                <a:solidFill>
                  <a:srgbClr val="000000"/>
                </a:solidFill>
                <a:cs typeface="+mn-cs"/>
              </a:rPr>
              <a:t> </a:t>
            </a:r>
            <a:fld id="{EC377670-D1B4-4464-8ADD-7E5B3403F0F4}" type="slidenum">
              <a:rPr lang="cs-CZ" b="1">
                <a:solidFill>
                  <a:srgbClr val="000000"/>
                </a:solidFill>
                <a:cs typeface="+mn-cs"/>
              </a:rPr>
              <a:pPr algn="r" eaLnBrk="0" hangingPunct="0"/>
              <a:t>‹#›</a:t>
            </a:fld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17" name="Text Box 8"/>
          <p:cNvSpPr txBox="1">
            <a:spLocks noChangeArrowheads="1"/>
          </p:cNvSpPr>
          <p:nvPr userDrawn="1"/>
        </p:nvSpPr>
        <p:spPr bwMode="auto">
          <a:xfrm>
            <a:off x="8172456" y="692154"/>
            <a:ext cx="792163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cs-CZ" sz="2400" b="1" dirty="0">
              <a:solidFill>
                <a:srgbClr val="000000"/>
              </a:solidFill>
              <a:latin typeface="Times New Roman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5640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pitchFamily="34" charset="0"/>
              </a:defRPr>
            </a:lvl1pPr>
          </a:lstStyle>
          <a:p>
            <a:pPr eaLnBrk="0" hangingPunct="0">
              <a:defRPr/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 eaLnBrk="0" hangingPunct="0">
              <a:defRPr/>
            </a:pPr>
            <a:fld id="{967C25FC-0B15-471A-ADF7-202C34385DCC}" type="slidenum">
              <a:rPr lang="cs-CZ">
                <a:solidFill>
                  <a:srgbClr val="000000"/>
                </a:solidFill>
              </a:rPr>
              <a:pPr eaLnBrk="0" hangingPunct="0">
                <a:defRPr/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43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cs-CZ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 sz="2400">
                <a:solidFill>
                  <a:srgbClr val="666699"/>
                </a:solidFill>
                <a:latin typeface="Arial" pitchFamily="34" charset="0"/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 sz="2400">
                <a:solidFill>
                  <a:srgbClr val="666699"/>
                </a:solidFill>
                <a:latin typeface="Arial" pitchFamily="34" charset="0"/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 sz="2400">
                <a:solidFill>
                  <a:srgbClr val="9999CC"/>
                </a:solidFill>
                <a:latin typeface="Arial" pitchFamily="34" charset="0"/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 sz="2400">
                <a:solidFill>
                  <a:srgbClr val="666699"/>
                </a:solidFill>
                <a:latin typeface="Arial" pitchFamily="34" charset="0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 sz="2400">
                <a:solidFill>
                  <a:srgbClr val="9999CC"/>
                </a:solidFill>
                <a:latin typeface="Arial" pitchFamily="34" charset="0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cs-CZ" sz="2400">
                <a:solidFill>
                  <a:srgbClr val="9999CC"/>
                </a:solidFill>
                <a:latin typeface="Arial" pitchFamily="34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43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 eaLnBrk="0" hangingPunct="0">
              <a:defRPr/>
            </a:pPr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411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>
          <a:xfrm>
            <a:off x="2880000" y="1982852"/>
            <a:ext cx="6019800" cy="1877437"/>
          </a:xfrm>
        </p:spPr>
        <p:txBody>
          <a:bodyPr>
            <a:spAutoFit/>
          </a:bodyPr>
          <a:lstStyle/>
          <a:p>
            <a:r>
              <a:rPr lang="cs-CZ" sz="8800" b="1" dirty="0" smtClean="0"/>
              <a:t>TEP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800" b="1" dirty="0"/>
              <a:t>ADC </a:t>
            </a:r>
            <a:r>
              <a:rPr lang="cs-CZ" sz="2800" b="1" dirty="0" smtClean="0"/>
              <a:t>převodník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80000" y="4320000"/>
            <a:ext cx="6264000" cy="707886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cs-CZ" sz="4000" b="1" dirty="0" smtClean="0">
                <a:solidFill>
                  <a:schemeClr val="accent5">
                    <a:lumMod val="25000"/>
                  </a:schemeClr>
                </a:solidFill>
              </a:rPr>
              <a:t>č.5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481" y="5599113"/>
            <a:ext cx="5761037" cy="1258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302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2"/>
          <p:cNvSpPr>
            <a:spLocks noGrp="1" noChangeArrowheads="1"/>
          </p:cNvSpPr>
          <p:nvPr>
            <p:ph type="title"/>
          </p:nvPr>
        </p:nvSpPr>
        <p:spPr>
          <a:xfrm>
            <a:off x="720000" y="69946"/>
            <a:ext cx="8244488" cy="400110"/>
          </a:xfrm>
          <a:noFill/>
          <a:ln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cs-CZ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+mn-ea"/>
                <a:cs typeface="+mn-cs"/>
              </a:rPr>
              <a:t>Registry ADCSRA, B, ADMUX </a:t>
            </a:r>
            <a:endParaRPr lang="cs-CZ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+mn-ea"/>
              <a:cs typeface="+mn-cs"/>
            </a:endParaRPr>
          </a:p>
        </p:txBody>
      </p:sp>
      <p:pic>
        <p:nvPicPr>
          <p:cNvPr id="4" name="Picture 2" descr="D:\lj\prezentace\MIT\AVR\ADC převodník\ACD_AVRmega_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80000"/>
            <a:ext cx="9144000" cy="3794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991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318791"/>
            <a:ext cx="7834306" cy="707886"/>
          </a:xfrm>
        </p:spPr>
        <p:txBody>
          <a:bodyPr>
            <a:spAutoFit/>
          </a:bodyPr>
          <a:lstStyle/>
          <a:p>
            <a:r>
              <a:rPr lang="cs-CZ" sz="4000" b="1" kern="12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Kontrolní úkoly</a:t>
            </a:r>
            <a:endParaRPr lang="cs-CZ" sz="3600" dirty="0" smtClean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60009" y="1080017"/>
            <a:ext cx="8783993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Jaké vlastnosti má použitý převodník?</a:t>
            </a:r>
            <a:endParaRPr lang="cs-CZ" sz="24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Nastavte zdroj referenčního napětí vnitřní.</a:t>
            </a:r>
            <a:endParaRPr lang="cs-CZ" sz="24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marL="360000" indent="-360000" eaLnBrk="0" hangingPunct="0">
              <a:spcBef>
                <a:spcPct val="0"/>
              </a:spcBef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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Jaký bit budeme testovat před čtením hodnoty převedeného napětí?</a:t>
            </a:r>
            <a:endParaRPr lang="cs-CZ" sz="2400" dirty="0" smtClean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172401" y="188640"/>
            <a:ext cx="720080" cy="923330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txBody>
          <a:bodyPr wrap="square" rtlCol="0">
            <a:spAutoFit/>
          </a:bodyPr>
          <a:lstStyle/>
          <a:p>
            <a:pPr algn="ctr" eaLnBrk="0" hangingPunct="0"/>
            <a:r>
              <a:rPr lang="cs-CZ" sz="5400" b="1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sym typeface="Webdings"/>
              </a:rPr>
              <a:t></a:t>
            </a:r>
            <a:endParaRPr lang="cs-CZ" sz="5400" b="1" kern="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21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>
          <a:xfrm>
            <a:off x="360000" y="1440001"/>
            <a:ext cx="8784000" cy="1661993"/>
          </a:xfrm>
          <a:noFill/>
          <a:ln/>
        </p:spPr>
        <p:txBody>
          <a:bodyPr>
            <a:spAutoFit/>
          </a:bodyPr>
          <a:lstStyle/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>
                <a:latin typeface="Arial" charset="0"/>
              </a:rPr>
              <a:t>Téma</a:t>
            </a:r>
            <a:r>
              <a:rPr lang="cs-CZ" sz="2400" dirty="0">
                <a:latin typeface="Arial" charset="0"/>
              </a:rPr>
              <a:t>	</a:t>
            </a:r>
            <a:r>
              <a:rPr lang="cs-CZ" sz="2800" b="1" dirty="0">
                <a:solidFill>
                  <a:schemeClr val="accent4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ADC </a:t>
            </a:r>
            <a:r>
              <a:rPr lang="cs-CZ" sz="2800" b="1" dirty="0" smtClean="0">
                <a:solidFill>
                  <a:schemeClr val="accent4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převodník</a:t>
            </a:r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Předmět</a:t>
            </a:r>
            <a:r>
              <a:rPr lang="cs-CZ" dirty="0" smtClean="0"/>
              <a:t> </a:t>
            </a:r>
            <a:r>
              <a:rPr lang="cs-CZ" dirty="0"/>
              <a:t>	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TEP</a:t>
            </a:r>
            <a:endParaRPr lang="cs-CZ" b="1" dirty="0"/>
          </a:p>
          <a:p>
            <a:pPr marL="360000" indent="-360000"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cs-CZ" sz="2400" dirty="0" smtClean="0"/>
              <a:t>Autor</a:t>
            </a:r>
            <a:r>
              <a:rPr lang="cs-CZ" sz="2400" dirty="0"/>
              <a:t>	</a:t>
            </a:r>
            <a:r>
              <a:rPr lang="cs-CZ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Juránek Leoš Ing</a:t>
            </a:r>
            <a:r>
              <a:rPr lang="cs-CZ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endParaRPr lang="cs-CZ" sz="3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00" y="288000"/>
            <a:ext cx="7772400" cy="720000"/>
          </a:xfrm>
          <a:noFill/>
          <a:ln/>
        </p:spPr>
        <p:txBody>
          <a:bodyPr/>
          <a:lstStyle/>
          <a:p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TEP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504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ChangeArrowheads="1"/>
          </p:cNvSpPr>
          <p:nvPr/>
        </p:nvSpPr>
        <p:spPr bwMode="auto">
          <a:xfrm>
            <a:off x="360002" y="1295406"/>
            <a:ext cx="878400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04000" indent="-504000" eaLnBrk="0" hangingPunct="0">
              <a:spcAft>
                <a:spcPts val="2400"/>
              </a:spcAft>
              <a:buClr>
                <a:srgbClr val="00007D"/>
              </a:buClr>
              <a:buSzPct val="100000"/>
              <a:buFont typeface="Wingdings" pitchFamily="2" charset="2"/>
              <a:buChar char="n"/>
              <a:defRPr/>
            </a:pPr>
            <a:r>
              <a:rPr lang="cs-CZ" sz="3200" b="1" dirty="0" smtClean="0">
                <a:solidFill>
                  <a:srgbClr val="000000"/>
                </a:solidFill>
                <a:latin typeface="Verdana" pitchFamily="34" charset="0"/>
              </a:rPr>
              <a:t>A</a:t>
            </a:r>
            <a:r>
              <a:rPr lang="cs-CZ" sz="3200" dirty="0" smtClean="0">
                <a:solidFill>
                  <a:srgbClr val="000000"/>
                </a:solidFill>
                <a:latin typeface="Verdana" pitchFamily="34" charset="0"/>
              </a:rPr>
              <a:t>nalog to</a:t>
            </a:r>
            <a:r>
              <a:rPr lang="en-US" sz="3200" dirty="0" smtClean="0">
                <a:solidFill>
                  <a:srgbClr val="000000"/>
                </a:solidFill>
                <a:latin typeface="Verdana" pitchFamily="34" charset="0"/>
              </a:rPr>
              <a:t> </a:t>
            </a:r>
            <a:r>
              <a:rPr lang="cs-CZ" sz="3200" b="1" dirty="0" smtClean="0">
                <a:solidFill>
                  <a:srgbClr val="000000"/>
                </a:solidFill>
                <a:latin typeface="Verdana" pitchFamily="34" charset="0"/>
              </a:rPr>
              <a:t>D</a:t>
            </a:r>
            <a:r>
              <a:rPr lang="cs-CZ" sz="3200" dirty="0" smtClean="0">
                <a:solidFill>
                  <a:srgbClr val="000000"/>
                </a:solidFill>
                <a:latin typeface="Verdana" pitchFamily="34" charset="0"/>
              </a:rPr>
              <a:t>igital </a:t>
            </a:r>
            <a:r>
              <a:rPr lang="cs-CZ" sz="3200" b="1" dirty="0" err="1" smtClean="0">
                <a:solidFill>
                  <a:srgbClr val="000000"/>
                </a:solidFill>
                <a:latin typeface="Verdana" pitchFamily="34" charset="0"/>
              </a:rPr>
              <a:t>C</a:t>
            </a:r>
            <a:r>
              <a:rPr lang="cs-CZ" sz="3200" dirty="0" err="1" smtClean="0">
                <a:solidFill>
                  <a:srgbClr val="000000"/>
                </a:solidFill>
                <a:latin typeface="Verdana" pitchFamily="34" charset="0"/>
              </a:rPr>
              <a:t>onverter</a:t>
            </a:r>
            <a:endParaRPr lang="cs-CZ" sz="3200" dirty="0" smtClean="0">
              <a:solidFill>
                <a:srgbClr val="000000"/>
              </a:solidFill>
              <a:latin typeface="Verdana" pitchFamily="34" charset="0"/>
            </a:endParaRPr>
          </a:p>
          <a:p>
            <a:pPr marL="504000" indent="-504000" eaLnBrk="0" hangingPunct="0">
              <a:spcAft>
                <a:spcPts val="2400"/>
              </a:spcAft>
              <a:buClr>
                <a:srgbClr val="00007D"/>
              </a:buClr>
              <a:buSzPct val="100000"/>
              <a:buFont typeface="Wingdings" pitchFamily="2" charset="2"/>
              <a:buChar char="n"/>
              <a:defRPr/>
            </a:pPr>
            <a:r>
              <a:rPr lang="cs-CZ" sz="3200" dirty="0" smtClean="0">
                <a:solidFill>
                  <a:srgbClr val="000000"/>
                </a:solidFill>
                <a:latin typeface="Verdana" pitchFamily="34" charset="0"/>
              </a:rPr>
              <a:t>Rozlišení </a:t>
            </a:r>
            <a:r>
              <a:rPr lang="cs-CZ" sz="3200" b="1" dirty="0" smtClean="0">
                <a:solidFill>
                  <a:srgbClr val="000000"/>
                </a:solidFill>
                <a:latin typeface="Verdana" pitchFamily="34" charset="0"/>
              </a:rPr>
              <a:t>10 bitů</a:t>
            </a:r>
          </a:p>
          <a:p>
            <a:pPr marL="504000" indent="-504000" eaLnBrk="0" hangingPunct="0">
              <a:spcAft>
                <a:spcPts val="2400"/>
              </a:spcAft>
              <a:buClr>
                <a:srgbClr val="00007D"/>
              </a:buClr>
              <a:buSzPct val="100000"/>
              <a:buFont typeface="Wingdings" pitchFamily="2" charset="2"/>
              <a:buChar char="n"/>
              <a:defRPr/>
            </a:pPr>
            <a:r>
              <a:rPr lang="cs-CZ" sz="3200" dirty="0" smtClean="0">
                <a:solidFill>
                  <a:srgbClr val="000000"/>
                </a:solidFill>
                <a:latin typeface="Verdana" pitchFamily="34" charset="0"/>
              </a:rPr>
              <a:t>Převodník je </a:t>
            </a:r>
            <a:r>
              <a:rPr lang="cs-CZ" sz="3200" b="1" dirty="0" smtClean="0">
                <a:solidFill>
                  <a:srgbClr val="000000"/>
                </a:solidFill>
                <a:latin typeface="Verdana" pitchFamily="34" charset="0"/>
              </a:rPr>
              <a:t>aproximační</a:t>
            </a:r>
          </a:p>
          <a:p>
            <a:pPr marL="504000" indent="-504000" eaLnBrk="0" hangingPunct="0">
              <a:spcAft>
                <a:spcPts val="2400"/>
              </a:spcAft>
              <a:buClr>
                <a:srgbClr val="00007D"/>
              </a:buClr>
              <a:buSzPct val="100000"/>
              <a:buFont typeface="Wingdings" pitchFamily="2" charset="2"/>
              <a:buChar char="n"/>
              <a:defRPr/>
            </a:pPr>
            <a:r>
              <a:rPr lang="cs-CZ" sz="3200" dirty="0" smtClean="0">
                <a:solidFill>
                  <a:srgbClr val="000000"/>
                </a:solidFill>
                <a:latin typeface="Verdana" pitchFamily="34" charset="0"/>
              </a:rPr>
              <a:t>ATmega má 1 ADC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5" y="288004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ADC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8098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8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8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8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8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5" y="288004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Schéma ADC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540000" y="1080000"/>
            <a:ext cx="4680072" cy="34291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endParaRPr lang="cs-CZ" sz="2400" b="1">
              <a:solidFill>
                <a:srgbClr val="FFFFFF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827584" y="1347689"/>
            <a:ext cx="2376264" cy="72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cs-CZ" sz="2400" b="1" dirty="0" smtClean="0">
                <a:solidFill>
                  <a:srgbClr val="000000"/>
                </a:solidFill>
              </a:rPr>
              <a:t>Datový registr </a:t>
            </a:r>
            <a:endParaRPr lang="cs-CZ" sz="2400" b="1" dirty="0">
              <a:solidFill>
                <a:srgbClr val="00000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6228000" y="1292234"/>
            <a:ext cx="2376264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eaLnBrk="0" hangingPunct="0"/>
            <a:r>
              <a:rPr lang="cs-CZ" sz="2400" b="1" dirty="0" smtClean="0">
                <a:solidFill>
                  <a:srgbClr val="000000"/>
                </a:solidFill>
              </a:rPr>
              <a:t>Analogové vstupy</a:t>
            </a:r>
            <a:endParaRPr lang="cs-CZ" sz="2400" b="1" dirty="0">
              <a:solidFill>
                <a:srgbClr val="000000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6228000" y="2332892"/>
            <a:ext cx="2376264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eaLnBrk="0" hangingPunct="0"/>
            <a:r>
              <a:rPr lang="cs-CZ" sz="2400" b="1" dirty="0" smtClean="0">
                <a:solidFill>
                  <a:srgbClr val="000000"/>
                </a:solidFill>
              </a:rPr>
              <a:t>Referenční napětí</a:t>
            </a:r>
            <a:endParaRPr lang="cs-CZ" sz="2400" b="1" dirty="0">
              <a:solidFill>
                <a:srgbClr val="000000"/>
              </a:solidFill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539370" y="4841905"/>
            <a:ext cx="4680704" cy="7078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eaLnBrk="0" hangingPunct="0"/>
            <a:r>
              <a:rPr lang="cs-CZ" sz="2000" dirty="0" smtClean="0">
                <a:solidFill>
                  <a:srgbClr val="000000"/>
                </a:solidFill>
              </a:rPr>
              <a:t>Události</a:t>
            </a:r>
          </a:p>
          <a:p>
            <a:pPr marL="342900" indent="-342900" eaLnBrk="0" hangingPunct="0">
              <a:buFont typeface="Wingdings" panose="05000000000000000000" pitchFamily="2" charset="2"/>
              <a:buChar char="Ü"/>
            </a:pPr>
            <a:r>
              <a:rPr lang="cs-CZ" sz="2000" b="1" dirty="0" smtClean="0">
                <a:solidFill>
                  <a:srgbClr val="000000"/>
                </a:solidFill>
              </a:rPr>
              <a:t>Převod dokončen</a:t>
            </a:r>
          </a:p>
        </p:txBody>
      </p:sp>
      <p:cxnSp>
        <p:nvCxnSpPr>
          <p:cNvPr id="18" name="Přímá spojnice se šipkou 17"/>
          <p:cNvCxnSpPr/>
          <p:nvPr/>
        </p:nvCxnSpPr>
        <p:spPr>
          <a:xfrm>
            <a:off x="5460041" y="1686611"/>
            <a:ext cx="719896" cy="0"/>
          </a:xfrm>
          <a:prstGeom prst="straightConnector1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9" name="Přímá spojnice se šipkou 18"/>
          <p:cNvCxnSpPr/>
          <p:nvPr/>
        </p:nvCxnSpPr>
        <p:spPr>
          <a:xfrm>
            <a:off x="5460041" y="2748384"/>
            <a:ext cx="719896" cy="0"/>
          </a:xfrm>
          <a:prstGeom prst="straightConnector1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311562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ChangeArrowheads="1"/>
          </p:cNvSpPr>
          <p:nvPr/>
        </p:nvSpPr>
        <p:spPr bwMode="auto">
          <a:xfrm>
            <a:off x="360002" y="1080006"/>
            <a:ext cx="8784000" cy="4170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04000" indent="-504000" eaLnBrk="0" hangingPunct="0">
              <a:spcAft>
                <a:spcPts val="2400"/>
              </a:spcAft>
              <a:buClr>
                <a:srgbClr val="00007D"/>
              </a:buClr>
              <a:buSzPct val="100000"/>
              <a:buFont typeface="Wingdings" pitchFamily="2" charset="2"/>
              <a:buChar char="n"/>
              <a:defRPr/>
            </a:pPr>
            <a:r>
              <a:rPr lang="cs-CZ" sz="3200" b="1" dirty="0" smtClean="0">
                <a:solidFill>
                  <a:srgbClr val="000000"/>
                </a:solidFill>
                <a:latin typeface="Verdana" pitchFamily="34" charset="0"/>
              </a:rPr>
              <a:t>Princip práce s převodníkem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+mj-lt"/>
              <a:buAutoNum type="arabicPeriod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Volba 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nastavení vstupu, referenčního napětí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+mj-lt"/>
              <a:buAutoNum type="arabicPeriod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Naprogramování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 řídících registrů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+mj-lt"/>
              <a:buAutoNum type="arabicPeriod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Čekací smyčka 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na </a:t>
            </a: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událost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, dokončení převodu nebo 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+mj-lt"/>
              <a:buAutoNum type="arabicPeriod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Obsluha přerušení 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vyvolané touto </a:t>
            </a:r>
            <a:r>
              <a:rPr lang="cs-CZ" sz="2800" b="1" dirty="0" smtClean="0">
                <a:solidFill>
                  <a:srgbClr val="000000"/>
                </a:solidFill>
                <a:latin typeface="Verdana" pitchFamily="34" charset="0"/>
              </a:rPr>
              <a:t>událostí 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5" y="288004"/>
            <a:ext cx="8424475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Použití AD převodníku v aplikaci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0255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ChangeArrowheads="1"/>
          </p:cNvSpPr>
          <p:nvPr/>
        </p:nvSpPr>
        <p:spPr bwMode="auto">
          <a:xfrm>
            <a:off x="360002" y="1080000"/>
            <a:ext cx="8784000" cy="4231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Wingdings" pitchFamily="2" charset="2"/>
              <a:buChar char="n"/>
              <a:defRPr/>
            </a:pPr>
            <a:r>
              <a:rPr lang="cs-CZ" sz="3200" b="1" dirty="0" smtClean="0">
                <a:solidFill>
                  <a:srgbClr val="000000"/>
                </a:solidFill>
                <a:latin typeface="Verdana" pitchFamily="34" charset="0"/>
              </a:rPr>
              <a:t>Popis</a:t>
            </a:r>
          </a:p>
          <a:p>
            <a:pPr marL="504000" indent="-504000" eaLnBrk="0" hangingPunct="0"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Rozlišení </a:t>
            </a:r>
            <a:r>
              <a:rPr lang="cs-CZ" sz="2400" b="1" dirty="0" smtClean="0">
                <a:solidFill>
                  <a:srgbClr val="000000"/>
                </a:solidFill>
                <a:latin typeface="Verdana" pitchFamily="34" charset="0"/>
              </a:rPr>
              <a:t>10 bitů 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(max. počet úrovní 1024)</a:t>
            </a:r>
          </a:p>
          <a:p>
            <a:pPr marL="504000" indent="-504000" eaLnBrk="0" hangingPunct="0"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400" b="1" dirty="0" smtClean="0">
                <a:solidFill>
                  <a:srgbClr val="000000"/>
                </a:solidFill>
                <a:latin typeface="Verdana" pitchFamily="34" charset="0"/>
              </a:rPr>
              <a:t>Počet vstupů 16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, možnost měření s </a:t>
            </a:r>
            <a:r>
              <a:rPr lang="cs-CZ" sz="2400" b="1" dirty="0" smtClean="0">
                <a:solidFill>
                  <a:srgbClr val="000000"/>
                </a:solidFill>
                <a:latin typeface="Verdana" pitchFamily="34" charset="0"/>
              </a:rPr>
              <a:t>diferenciálními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 vstupy, nastavení </a:t>
            </a:r>
            <a:r>
              <a:rPr lang="cs-CZ" sz="2400" b="1" dirty="0" smtClean="0">
                <a:solidFill>
                  <a:srgbClr val="000000"/>
                </a:solidFill>
                <a:latin typeface="Verdana" pitchFamily="34" charset="0"/>
              </a:rPr>
              <a:t>zisku </a:t>
            </a:r>
          </a:p>
          <a:p>
            <a:pPr marL="504000" indent="-504000" eaLnBrk="0" hangingPunct="0"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Nastavení různých </a:t>
            </a:r>
            <a:r>
              <a:rPr lang="cs-CZ" sz="2400" b="1" dirty="0" smtClean="0">
                <a:solidFill>
                  <a:srgbClr val="000000"/>
                </a:solidFill>
                <a:latin typeface="Verdana" pitchFamily="34" charset="0"/>
              </a:rPr>
              <a:t>zdrojů referenčního napětí</a:t>
            </a:r>
          </a:p>
          <a:p>
            <a:pPr marL="504000" indent="-504000" eaLnBrk="0" hangingPunct="0"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Nastavení </a:t>
            </a:r>
            <a:r>
              <a:rPr lang="cs-CZ" sz="2400" b="1" dirty="0" smtClean="0">
                <a:solidFill>
                  <a:srgbClr val="000000"/>
                </a:solidFill>
                <a:latin typeface="Verdana" pitchFamily="34" charset="0"/>
              </a:rPr>
              <a:t>spouštění převodu 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různými událostmi</a:t>
            </a:r>
          </a:p>
          <a:p>
            <a:pPr marL="504000" indent="-504000" eaLnBrk="0" hangingPunct="0"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Nastavení </a:t>
            </a:r>
            <a:r>
              <a:rPr lang="cs-CZ" sz="2400" b="1" dirty="0" smtClean="0">
                <a:solidFill>
                  <a:srgbClr val="000000"/>
                </a:solidFill>
                <a:latin typeface="Verdana" pitchFamily="34" charset="0"/>
              </a:rPr>
              <a:t>periody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 spouštění převodu</a:t>
            </a:r>
            <a:endParaRPr lang="cs-CZ" sz="2400" b="1" dirty="0" smtClean="0">
              <a:solidFill>
                <a:srgbClr val="000000"/>
              </a:solidFill>
              <a:latin typeface="Verdana" pitchFamily="34" charset="0"/>
            </a:endParaRPr>
          </a:p>
          <a:p>
            <a:pPr marL="504000" indent="-504000" eaLnBrk="0" hangingPunct="0">
              <a:spcAft>
                <a:spcPts val="600"/>
              </a:spcAft>
              <a:buClr>
                <a:srgbClr val="00007D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400" b="1" dirty="0" smtClean="0">
                <a:solidFill>
                  <a:srgbClr val="000000"/>
                </a:solidFill>
                <a:latin typeface="Verdana" pitchFamily="34" charset="0"/>
              </a:rPr>
              <a:t>Události</a:t>
            </a:r>
            <a:r>
              <a:rPr lang="cs-CZ" sz="2400" dirty="0" smtClean="0">
                <a:solidFill>
                  <a:srgbClr val="000000"/>
                </a:solidFill>
                <a:latin typeface="Verdana" pitchFamily="34" charset="0"/>
              </a:rPr>
              <a:t>, které generuje řídící logika</a:t>
            </a:r>
          </a:p>
          <a:p>
            <a:pPr marL="961200" lvl="1" indent="-504000" eaLnBrk="0" hangingPunct="0">
              <a:spcAft>
                <a:spcPts val="600"/>
              </a:spcAft>
              <a:buClr>
                <a:srgbClr val="00007D"/>
              </a:buClr>
              <a:buSzPct val="100000"/>
              <a:buFont typeface="Wingdings 3" pitchFamily="18" charset="2"/>
              <a:buChar char="¬"/>
              <a:defRPr/>
            </a:pPr>
            <a:r>
              <a:rPr lang="cs-CZ" sz="2400" b="1" dirty="0" smtClean="0">
                <a:solidFill>
                  <a:srgbClr val="000000"/>
                </a:solidFill>
                <a:latin typeface="Verdana" pitchFamily="34" charset="0"/>
              </a:rPr>
              <a:t>Ukončení převodu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5" y="288004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AD převodník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8348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ChangeArrowheads="1"/>
          </p:cNvSpPr>
          <p:nvPr/>
        </p:nvSpPr>
        <p:spPr bwMode="auto">
          <a:xfrm>
            <a:off x="360002" y="1080000"/>
            <a:ext cx="8784000" cy="3431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Wingdings" pitchFamily="2" charset="2"/>
              <a:buChar char="n"/>
              <a:defRPr/>
            </a:pPr>
            <a:r>
              <a:rPr lang="cs-CZ" sz="3200" b="1" dirty="0" smtClean="0">
                <a:solidFill>
                  <a:srgbClr val="000000"/>
                </a:solidFill>
                <a:latin typeface="Verdana" pitchFamily="34" charset="0"/>
              </a:rPr>
              <a:t>Registry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ADCH:ADCL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 – převedená hodnota analogového vstupu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ADCSRA</a:t>
            </a:r>
            <a:r>
              <a:rPr lang="cs-CZ" sz="2800" b="1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cs-CZ" sz="28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ADCSRB 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- řídící registry</a:t>
            </a:r>
          </a:p>
          <a:p>
            <a:pPr marL="504000" indent="-504000" eaLnBrk="0" hangingPunct="0">
              <a:spcAft>
                <a:spcPts val="1800"/>
              </a:spcAft>
              <a:buClr>
                <a:srgbClr val="00007D"/>
              </a:buClr>
              <a:buSzPct val="100000"/>
              <a:buFont typeface="Wingdings" pitchFamily="2" charset="2"/>
              <a:buChar char="ü"/>
              <a:defRPr/>
            </a:pPr>
            <a:r>
              <a:rPr lang="cs-CZ" sz="2800" b="1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ADMUX </a:t>
            </a:r>
            <a:r>
              <a:rPr lang="cs-CZ" sz="2800" dirty="0" smtClean="0">
                <a:solidFill>
                  <a:srgbClr val="000000"/>
                </a:solidFill>
                <a:latin typeface="Verdana" pitchFamily="34" charset="0"/>
              </a:rPr>
              <a:t>– přepojení analogových vstupů a nastavení zdroje </a:t>
            </a:r>
            <a:r>
              <a:rPr lang="cs-CZ" sz="2800" smtClean="0">
                <a:solidFill>
                  <a:srgbClr val="000000"/>
                </a:solidFill>
                <a:latin typeface="Verdana" pitchFamily="34" charset="0"/>
              </a:rPr>
              <a:t>referenčního napětí</a:t>
            </a:r>
            <a:endParaRPr lang="cs-CZ" sz="2800" dirty="0" smtClean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720000" y="69946"/>
            <a:ext cx="7772400" cy="400110"/>
          </a:xfrm>
          <a:noFill/>
          <a:ln/>
        </p:spPr>
        <p:txBody>
          <a:bodyPr>
            <a:spAutoFit/>
          </a:bodyPr>
          <a:lstStyle/>
          <a:p>
            <a:pPr lvl="0">
              <a:defRPr/>
            </a:pPr>
            <a:r>
              <a:rPr lang="cs-CZ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+mn-ea"/>
                <a:cs typeface="+mn-cs"/>
              </a:rPr>
              <a:t>Funkce</a:t>
            </a:r>
            <a:endParaRPr lang="cs-CZ" sz="2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320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5" y="288004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Funkce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23" name="Picture 2" descr="D:\lj\prezentace\MIT\AVR\ADC převodník\ACD_AVRmeg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00" y="1080000"/>
            <a:ext cx="8061942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Zaoblený obdélník 23"/>
          <p:cNvSpPr/>
          <p:nvPr/>
        </p:nvSpPr>
        <p:spPr>
          <a:xfrm>
            <a:off x="180000" y="5544000"/>
            <a:ext cx="936104" cy="504056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cs-CZ" sz="8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Vstup analogového signálu</a:t>
            </a:r>
            <a:endParaRPr lang="cs-CZ" sz="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5" name="Zaoblený obdélník 24"/>
          <p:cNvSpPr/>
          <p:nvPr/>
        </p:nvSpPr>
        <p:spPr>
          <a:xfrm>
            <a:off x="180000" y="2592000"/>
            <a:ext cx="936104" cy="43204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cs-CZ" sz="8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Vstup referenčního napětí</a:t>
            </a:r>
            <a:endParaRPr lang="cs-CZ" sz="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6" name="Zaoblený obdélník 25"/>
          <p:cNvSpPr/>
          <p:nvPr/>
        </p:nvSpPr>
        <p:spPr>
          <a:xfrm>
            <a:off x="3203848" y="3501008"/>
            <a:ext cx="936104" cy="43204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cs-CZ" sz="8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DAC převodník</a:t>
            </a:r>
            <a:endParaRPr lang="cs-CZ" sz="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7" name="Zaoblený obdélník 26"/>
          <p:cNvSpPr/>
          <p:nvPr/>
        </p:nvSpPr>
        <p:spPr>
          <a:xfrm>
            <a:off x="3203848" y="1988840"/>
            <a:ext cx="936104" cy="43204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cs-CZ" sz="8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ADC aproximační převodník</a:t>
            </a:r>
            <a:endParaRPr lang="cs-CZ" sz="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8" name="Zaoblený obdélník 27"/>
          <p:cNvSpPr/>
          <p:nvPr/>
        </p:nvSpPr>
        <p:spPr>
          <a:xfrm>
            <a:off x="6732240" y="3840088"/>
            <a:ext cx="936104" cy="43204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cs-CZ" sz="8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Řízení spouštění převodu </a:t>
            </a:r>
            <a:endParaRPr lang="cs-CZ" sz="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9" name="Zaoblený obdélník 28"/>
          <p:cNvSpPr/>
          <p:nvPr/>
        </p:nvSpPr>
        <p:spPr>
          <a:xfrm>
            <a:off x="2111362" y="5949280"/>
            <a:ext cx="1596541" cy="60332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cs-CZ" sz="800" b="1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Multiplexery</a:t>
            </a:r>
            <a:r>
              <a:rPr lang="cs-CZ" sz="8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které propojují vstupy podle zvolené konfigurace</a:t>
            </a:r>
            <a:endParaRPr lang="cs-CZ" sz="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0" name="Zaoblený obdélník 29"/>
          <p:cNvSpPr/>
          <p:nvPr/>
        </p:nvSpPr>
        <p:spPr>
          <a:xfrm>
            <a:off x="7452320" y="2537808"/>
            <a:ext cx="1224136" cy="747176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cs-CZ" sz="8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Výstupní registr a digitální hodnotou analogového signálu</a:t>
            </a:r>
            <a:endParaRPr lang="cs-CZ" sz="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82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3"/>
          <p:cNvSpPr>
            <a:spLocks noGrp="1" noChangeArrowheads="1"/>
          </p:cNvSpPr>
          <p:nvPr>
            <p:ph type="title"/>
          </p:nvPr>
        </p:nvSpPr>
        <p:spPr>
          <a:xfrm>
            <a:off x="468005" y="288004"/>
            <a:ext cx="8104183" cy="720000"/>
          </a:xfrm>
        </p:spPr>
        <p:txBody>
          <a:bodyPr/>
          <a:lstStyle/>
          <a:p>
            <a:pPr>
              <a:defRPr/>
            </a:pPr>
            <a:r>
              <a:rPr lang="cs-CZ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Registry ADCSRA,B, ADMUX</a:t>
            </a:r>
            <a:endParaRPr lang="cs-CZ" sz="4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2050" name="Picture 2" descr="D:\lj\prezentace\MIT\AVR\ADC převodník\ACD_AVRmega_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80000"/>
            <a:ext cx="9144000" cy="3984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937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MIT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666699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algn="r" rtl="0" fontAlgn="base">
          <a:spcBef>
            <a:spcPct val="0"/>
          </a:spcBef>
          <a:spcAft>
            <a:spcPct val="0"/>
          </a:spcAft>
          <a:defRPr sz="2400" b="1" dirty="0">
            <a:solidFill>
              <a:srgbClr val="000000"/>
            </a:solidFill>
            <a:latin typeface="Arial"/>
            <a:ea typeface="+mn-ea"/>
            <a:cs typeface="+mn-cs"/>
          </a:defRPr>
        </a:defPPr>
      </a:lstStyle>
    </a:tx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ixel">
  <a:themeElements>
    <a:clrScheme name="MIT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666699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algn="r" rtl="0" fontAlgn="base">
          <a:spcBef>
            <a:spcPct val="0"/>
          </a:spcBef>
          <a:spcAft>
            <a:spcPct val="0"/>
          </a:spcAft>
          <a:defRPr sz="2400" b="1" dirty="0">
            <a:solidFill>
              <a:srgbClr val="000000"/>
            </a:solidFill>
            <a:latin typeface="Arial"/>
            <a:ea typeface="+mn-ea"/>
            <a:cs typeface="+mn-cs"/>
          </a:defRPr>
        </a:defPPr>
      </a:lstStyle>
    </a:tx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Pixel">
  <a:themeElements>
    <a:clrScheme name="MIT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666699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699</TotalTime>
  <Words>273</Words>
  <Application>Microsoft Office PowerPoint</Application>
  <PresentationFormat>Předvádění na obrazovce (4:3)</PresentationFormat>
  <Paragraphs>76</Paragraphs>
  <Slides>11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3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Pixel</vt:lpstr>
      <vt:lpstr>1_Pixel</vt:lpstr>
      <vt:lpstr>2_Pixel</vt:lpstr>
      <vt:lpstr>TEP ADC převodník</vt:lpstr>
      <vt:lpstr>TEP</vt:lpstr>
      <vt:lpstr>ADC</vt:lpstr>
      <vt:lpstr>Schéma ADC</vt:lpstr>
      <vt:lpstr>Použití AD převodníku v aplikaci</vt:lpstr>
      <vt:lpstr>AD převodník</vt:lpstr>
      <vt:lpstr>Funkce</vt:lpstr>
      <vt:lpstr>Funkce</vt:lpstr>
      <vt:lpstr>Registry ADCSRA,B, ADMUX</vt:lpstr>
      <vt:lpstr>Registry ADCSRA, B, ADMUX </vt:lpstr>
      <vt:lpstr>Kontrolní úkoly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NB51</dc:creator>
  <cp:lastModifiedBy>juranek</cp:lastModifiedBy>
  <cp:revision>53</cp:revision>
  <dcterms:created xsi:type="dcterms:W3CDTF">2012-11-27T16:35:08Z</dcterms:created>
  <dcterms:modified xsi:type="dcterms:W3CDTF">2014-04-23T04:15:53Z</dcterms:modified>
</cp:coreProperties>
</file>