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  <p:sldMasterId id="2147483752" r:id="rId2"/>
  </p:sldMasterIdLst>
  <p:notesMasterIdLst>
    <p:notesMasterId r:id="rId17"/>
  </p:notesMasterIdLst>
  <p:sldIdLst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948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12.4.2014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10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11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12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13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>
                <a:solidFill>
                  <a:prstClr val="black"/>
                </a:solidFill>
              </a:rPr>
              <a:pPr/>
              <a:t>14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3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4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5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6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7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8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C7CF4-5DDE-424E-8789-81E5CA85F9FF}" type="slidenum">
              <a:rPr lang="cs-CZ"/>
              <a:pPr/>
              <a:t>9</a:t>
            </a:fld>
            <a:endParaRPr 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" y="1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1" y="1828801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1" y="4267202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048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4463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5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5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022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1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056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2218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548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4928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3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4076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6282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0324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8735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1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1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1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1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427473"/>
      </p:ext>
    </p:extLst>
  </p:cSld>
  <p:clrMapOvr>
    <a:masterClrMapping/>
  </p:clrMapOvr>
  <p:hf hdr="0" ft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1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1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1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1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1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2821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1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1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1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1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977321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1" y="55566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9" y="1412878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8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1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1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1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67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1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6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3" y="692151"/>
            <a:ext cx="792163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433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800000"/>
            <a:ext cx="6019800" cy="2243142"/>
          </a:xfrm>
        </p:spPr>
        <p:txBody>
          <a:bodyPr/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4000" b="1" dirty="0" smtClean="0"/>
              <a:t>Způsoby adresace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č.6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1093940"/>
          </a:xfrm>
        </p:spPr>
        <p:txBody>
          <a:bodyPr wrap="square" tIns="54000" bIns="54000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Nepřímé </a:t>
            </a:r>
            <a:r>
              <a:rPr lang="cs-CZ" b="1" kern="1200" dirty="0">
                <a:latin typeface="Verdana" pitchFamily="34" charset="0"/>
              </a:rPr>
              <a:t>adresování paměti </a:t>
            </a:r>
            <a:r>
              <a:rPr lang="cs-CZ" b="1" kern="1200" dirty="0" smtClean="0">
                <a:latin typeface="Verdana" pitchFamily="34" charset="0"/>
              </a:rPr>
              <a:t>dat s post inkrementací</a:t>
            </a:r>
            <a:endParaRPr lang="cs-CZ" b="1" kern="1200" dirty="0">
              <a:latin typeface="Verdana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932040" y="2160000"/>
            <a:ext cx="3923944" cy="227439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1" hangingPunct="1"/>
            <a:r>
              <a:rPr lang="cs-CZ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dirty="0">
                <a:solidFill>
                  <a:srgbClr val="0000FF"/>
                </a:solidFill>
                <a:latin typeface="Consolas"/>
              </a:rPr>
              <a:t>LDI</a:t>
            </a:r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XL,LOW(adr16)</a:t>
            </a:r>
          </a:p>
          <a:p>
            <a:pPr eaLnBrk="1" hangingPunct="1"/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dirty="0">
                <a:solidFill>
                  <a:srgbClr val="0000FF"/>
                </a:solidFill>
                <a:latin typeface="Consolas"/>
              </a:rPr>
              <a:t>LDI</a:t>
            </a:r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XH,HIGH(adr16)</a:t>
            </a:r>
          </a:p>
          <a:p>
            <a:pPr eaLnBrk="1" hangingPunct="1">
              <a:spcAft>
                <a:spcPts val="1200"/>
              </a:spcAft>
            </a:pPr>
            <a:r>
              <a:rPr lang="cs-CZ" sz="2000" dirty="0" smtClean="0">
                <a:solidFill>
                  <a:srgbClr val="0000FF"/>
                </a:solidFill>
                <a:latin typeface="Consolas"/>
              </a:rPr>
              <a:t>	LD </a:t>
            </a:r>
            <a:r>
              <a:rPr lang="cs-CZ" sz="2000" dirty="0" smtClean="0">
                <a:latin typeface="Consolas"/>
              </a:rPr>
              <a:t>R16,X+</a:t>
            </a:r>
          </a:p>
          <a:p>
            <a:pPr eaLnBrk="1" hangingPunct="1"/>
            <a:r>
              <a:rPr lang="cs-CZ" sz="2000" b="0" dirty="0" smtClean="0">
                <a:latin typeface="Consolas"/>
              </a:rPr>
              <a:t>;</a:t>
            </a:r>
            <a:r>
              <a:rPr lang="cs-CZ" sz="2000" dirty="0" smtClean="0">
                <a:latin typeface="Consolas"/>
              </a:rPr>
              <a:t>po provedení </a:t>
            </a:r>
            <a:r>
              <a:rPr lang="cs-CZ" sz="2000" b="0" dirty="0" smtClean="0">
                <a:latin typeface="Consolas"/>
              </a:rPr>
              <a:t>instrukce se obsah registru X </a:t>
            </a:r>
            <a:r>
              <a:rPr lang="cs-CZ" sz="2000" dirty="0" smtClean="0">
                <a:latin typeface="Consolas"/>
              </a:rPr>
              <a:t>zvýší o 1</a:t>
            </a:r>
            <a:endParaRPr lang="cs-CZ" sz="2000" dirty="0">
              <a:latin typeface="Consolas"/>
            </a:endParaRPr>
          </a:p>
        </p:txBody>
      </p:sp>
      <p:pic>
        <p:nvPicPr>
          <p:cNvPr id="1026" name="Picture 2" descr="D:\lj\prezentace\MIT\AVR\Instrukce AVR\adresace7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9" y="2160000"/>
            <a:ext cx="3960000" cy="272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35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1093940"/>
          </a:xfrm>
        </p:spPr>
        <p:txBody>
          <a:bodyPr wrap="square" tIns="54000" bIns="54000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Nepřímé </a:t>
            </a:r>
            <a:r>
              <a:rPr lang="cs-CZ" b="1" kern="1200" dirty="0">
                <a:latin typeface="Verdana" pitchFamily="34" charset="0"/>
              </a:rPr>
              <a:t>adresování paměti </a:t>
            </a:r>
            <a:r>
              <a:rPr lang="cs-CZ" b="1" kern="1200" dirty="0" smtClean="0">
                <a:latin typeface="Verdana" pitchFamily="34" charset="0"/>
              </a:rPr>
              <a:t>dat s </a:t>
            </a:r>
            <a:r>
              <a:rPr lang="cs-CZ" b="1" kern="1200" dirty="0" err="1" smtClean="0">
                <a:latin typeface="Verdana" pitchFamily="34" charset="0"/>
              </a:rPr>
              <a:t>pre</a:t>
            </a:r>
            <a:r>
              <a:rPr lang="cs-CZ" b="1" kern="1200" dirty="0" smtClean="0">
                <a:latin typeface="Verdana" pitchFamily="34" charset="0"/>
              </a:rPr>
              <a:t> dekrementací</a:t>
            </a:r>
            <a:endParaRPr lang="cs-CZ" b="1" kern="1200" dirty="0">
              <a:latin typeface="Verdana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932040" y="2160000"/>
            <a:ext cx="3923944" cy="258217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1" hangingPunct="1"/>
            <a:r>
              <a:rPr lang="cs-CZ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dirty="0">
                <a:solidFill>
                  <a:srgbClr val="0000FF"/>
                </a:solidFill>
                <a:latin typeface="Consolas"/>
              </a:rPr>
              <a:t>LDI</a:t>
            </a:r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YL,LOW(adr16)</a:t>
            </a:r>
          </a:p>
          <a:p>
            <a:pPr eaLnBrk="1" hangingPunct="1"/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dirty="0">
                <a:solidFill>
                  <a:srgbClr val="0000FF"/>
                </a:solidFill>
                <a:latin typeface="Consolas"/>
              </a:rPr>
              <a:t>LDI</a:t>
            </a:r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YH,HIGH(adr16)</a:t>
            </a:r>
          </a:p>
          <a:p>
            <a:pPr eaLnBrk="1" hangingPunct="1">
              <a:spcAft>
                <a:spcPts val="1200"/>
              </a:spcAft>
            </a:pPr>
            <a:r>
              <a:rPr lang="cs-CZ" sz="2000" dirty="0" smtClean="0">
                <a:solidFill>
                  <a:srgbClr val="0000FF"/>
                </a:solidFill>
                <a:latin typeface="Consolas"/>
              </a:rPr>
              <a:t>	LD </a:t>
            </a:r>
            <a:r>
              <a:rPr lang="cs-CZ" sz="2000" dirty="0" smtClean="0">
                <a:latin typeface="Consolas"/>
              </a:rPr>
              <a:t>R16,-Y</a:t>
            </a:r>
          </a:p>
          <a:p>
            <a:pPr eaLnBrk="1" hangingPunct="1"/>
            <a:r>
              <a:rPr lang="cs-CZ" sz="2000" b="0" dirty="0" smtClean="0">
                <a:latin typeface="Consolas"/>
              </a:rPr>
              <a:t>;</a:t>
            </a:r>
            <a:r>
              <a:rPr lang="cs-CZ" sz="2000" dirty="0" smtClean="0">
                <a:latin typeface="Consolas"/>
              </a:rPr>
              <a:t>před provedením </a:t>
            </a:r>
            <a:r>
              <a:rPr lang="cs-CZ" sz="2000" b="0" dirty="0">
                <a:latin typeface="Consolas"/>
              </a:rPr>
              <a:t>instrukce se obsah registru </a:t>
            </a:r>
            <a:r>
              <a:rPr lang="cs-CZ" sz="2000" b="0" dirty="0" smtClean="0">
                <a:latin typeface="Consolas"/>
              </a:rPr>
              <a:t>Y </a:t>
            </a:r>
            <a:r>
              <a:rPr lang="cs-CZ" sz="2000" dirty="0" smtClean="0">
                <a:latin typeface="Consolas"/>
              </a:rPr>
              <a:t>sníží o 1</a:t>
            </a:r>
            <a:endParaRPr lang="cs-CZ" sz="2000" dirty="0">
              <a:latin typeface="Consolas"/>
            </a:endParaRPr>
          </a:p>
        </p:txBody>
      </p:sp>
      <p:pic>
        <p:nvPicPr>
          <p:cNvPr id="2050" name="Picture 2" descr="D:\lj\prezentace\MIT\AVR\Instrukce AVR\adresace6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9" y="2160000"/>
            <a:ext cx="3960000" cy="272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10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1093940"/>
          </a:xfrm>
        </p:spPr>
        <p:txBody>
          <a:bodyPr wrap="square" tIns="54000" bIns="54000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Nepřímé </a:t>
            </a:r>
            <a:r>
              <a:rPr lang="cs-CZ" b="1" kern="1200" dirty="0">
                <a:latin typeface="Verdana" pitchFamily="34" charset="0"/>
              </a:rPr>
              <a:t>adresování paměti </a:t>
            </a:r>
            <a:r>
              <a:rPr lang="cs-CZ" b="1" kern="1200" dirty="0" smtClean="0">
                <a:latin typeface="Verdana" pitchFamily="34" charset="0"/>
              </a:rPr>
              <a:t>dat s </a:t>
            </a:r>
            <a:r>
              <a:rPr lang="cs-CZ" b="1" kern="1200" dirty="0" err="1" smtClean="0">
                <a:latin typeface="Verdana" pitchFamily="34" charset="0"/>
              </a:rPr>
              <a:t>pre</a:t>
            </a:r>
            <a:r>
              <a:rPr lang="cs-CZ" b="1" kern="1200" dirty="0" smtClean="0">
                <a:latin typeface="Verdana" pitchFamily="34" charset="0"/>
              </a:rPr>
              <a:t> dekrementací</a:t>
            </a:r>
            <a:endParaRPr lang="cs-CZ" b="1" kern="1200" dirty="0">
              <a:latin typeface="Verdana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932040" y="2160000"/>
            <a:ext cx="3923944" cy="258217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1" hangingPunct="1"/>
            <a:r>
              <a:rPr lang="cs-CZ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dirty="0">
                <a:solidFill>
                  <a:srgbClr val="0000FF"/>
                </a:solidFill>
                <a:latin typeface="Consolas"/>
              </a:rPr>
              <a:t>LDI</a:t>
            </a:r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ZL,LOW(adr16)</a:t>
            </a:r>
          </a:p>
          <a:p>
            <a:pPr eaLnBrk="1" hangingPunct="1"/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dirty="0">
                <a:solidFill>
                  <a:srgbClr val="0000FF"/>
                </a:solidFill>
                <a:latin typeface="Consolas"/>
              </a:rPr>
              <a:t>LDI</a:t>
            </a:r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ZH,HIGH(adr16)</a:t>
            </a:r>
          </a:p>
          <a:p>
            <a:pPr eaLnBrk="1" hangingPunct="1">
              <a:spcAft>
                <a:spcPts val="1200"/>
              </a:spcAft>
            </a:pPr>
            <a:r>
              <a:rPr lang="cs-CZ" sz="2000" dirty="0" smtClean="0">
                <a:solidFill>
                  <a:srgbClr val="0000FF"/>
                </a:solidFill>
                <a:latin typeface="Consolas"/>
              </a:rPr>
              <a:t>	LDD </a:t>
            </a:r>
            <a:r>
              <a:rPr lang="cs-CZ" sz="2000" dirty="0" smtClean="0">
                <a:latin typeface="Consolas"/>
              </a:rPr>
              <a:t>R16,Z+32</a:t>
            </a:r>
          </a:p>
          <a:p>
            <a:pPr eaLnBrk="1" hangingPunct="1"/>
            <a:r>
              <a:rPr lang="cs-CZ" sz="2000" b="0" dirty="0" smtClean="0">
                <a:latin typeface="Consolas"/>
              </a:rPr>
              <a:t>;</a:t>
            </a:r>
            <a:r>
              <a:rPr lang="cs-CZ" sz="2000" dirty="0" smtClean="0">
                <a:latin typeface="Consolas"/>
              </a:rPr>
              <a:t>před provedením </a:t>
            </a:r>
            <a:r>
              <a:rPr lang="cs-CZ" sz="2000" b="0" dirty="0">
                <a:latin typeface="Consolas"/>
              </a:rPr>
              <a:t>instrukce se obsah registru </a:t>
            </a:r>
            <a:r>
              <a:rPr lang="cs-CZ" sz="2000" b="0" dirty="0" smtClean="0">
                <a:latin typeface="Consolas"/>
              </a:rPr>
              <a:t>Y </a:t>
            </a:r>
            <a:r>
              <a:rPr lang="cs-CZ" sz="2000" dirty="0" smtClean="0">
                <a:latin typeface="Consolas"/>
              </a:rPr>
              <a:t>sníží o 1</a:t>
            </a:r>
            <a:endParaRPr lang="cs-CZ" sz="2000" dirty="0">
              <a:latin typeface="Consolas"/>
            </a:endParaRPr>
          </a:p>
        </p:txBody>
      </p:sp>
      <p:pic>
        <p:nvPicPr>
          <p:cNvPr id="13" name="Picture 2" descr="D:\lj\prezentace\MIT\AVR\Instrukce AVR\adresace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9" y="2160000"/>
            <a:ext cx="3960000" cy="283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405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1093940"/>
          </a:xfrm>
        </p:spPr>
        <p:txBody>
          <a:bodyPr wrap="square" tIns="54000" bIns="54000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Nepřímé </a:t>
            </a:r>
            <a:r>
              <a:rPr lang="cs-CZ" b="1" kern="1200" dirty="0">
                <a:latin typeface="Verdana" pitchFamily="34" charset="0"/>
              </a:rPr>
              <a:t>adresování paměti </a:t>
            </a:r>
            <a:r>
              <a:rPr lang="cs-CZ" b="1" kern="1200" dirty="0" smtClean="0">
                <a:latin typeface="Verdana" pitchFamily="34" charset="0"/>
              </a:rPr>
              <a:t>programu</a:t>
            </a:r>
            <a:endParaRPr lang="cs-CZ" b="1" kern="1200" dirty="0">
              <a:latin typeface="Verdana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932040" y="2160000"/>
            <a:ext cx="3923944" cy="15049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1" hangingPunct="1"/>
            <a:r>
              <a:rPr lang="cs-CZ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dirty="0">
                <a:solidFill>
                  <a:srgbClr val="0000FF"/>
                </a:solidFill>
                <a:latin typeface="Consolas"/>
              </a:rPr>
              <a:t>LDI</a:t>
            </a:r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ZL,LOW(adr16)</a:t>
            </a:r>
          </a:p>
          <a:p>
            <a:pPr eaLnBrk="1" hangingPunct="1"/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dirty="0">
                <a:solidFill>
                  <a:srgbClr val="0000FF"/>
                </a:solidFill>
                <a:latin typeface="Consolas"/>
              </a:rPr>
              <a:t>LDI</a:t>
            </a:r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ZH,HIGH(adr16)</a:t>
            </a:r>
          </a:p>
          <a:p>
            <a:pPr eaLnBrk="1" hangingPunct="1">
              <a:spcAft>
                <a:spcPts val="1200"/>
              </a:spcAft>
            </a:pPr>
            <a:r>
              <a:rPr lang="cs-CZ" sz="2000" dirty="0" smtClean="0">
                <a:solidFill>
                  <a:srgbClr val="0000FF"/>
                </a:solidFill>
                <a:latin typeface="Consolas"/>
              </a:rPr>
              <a:t>	LPM </a:t>
            </a:r>
            <a:r>
              <a:rPr lang="cs-CZ" sz="2000" dirty="0" smtClean="0">
                <a:latin typeface="Consolas"/>
              </a:rPr>
              <a:t>R16,Z</a:t>
            </a:r>
          </a:p>
        </p:txBody>
      </p:sp>
      <p:pic>
        <p:nvPicPr>
          <p:cNvPr id="2050" name="Picture 2" descr="D:\lj\prezentace\MIT\AVR\Instrukce AVR\adresace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7" y="2160000"/>
            <a:ext cx="3960000" cy="211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891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6" y="1080015"/>
            <a:ext cx="8783993" cy="3801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Instrukce </a:t>
            </a: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ADD R1, R0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; obsah registru R1=0b11110000, R0=0b10101111.</a:t>
            </a:r>
          </a:p>
          <a:p>
            <a:pPr marL="360000" indent="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None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Jaký bude obsah registrů R0, R1 a příznaku C po vykonání instrukce?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Instrukce </a:t>
            </a: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LD R1,X+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; X=0x305; SRAM(0x305)=124.</a:t>
            </a:r>
          </a:p>
          <a:p>
            <a:pPr marL="360000" indent="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None/>
              <a:defRPr/>
            </a:pP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Jaký bude obsah R1, X, SRAM(0x305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) </a:t>
            </a: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po vykonání instrukce?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Instrukce </a:t>
            </a: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INC R1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; R1=0xFF. </a:t>
            </a:r>
          </a:p>
          <a:p>
            <a:pPr marL="360000" indent="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None/>
              <a:defRPr/>
            </a:pP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Jaký bude obsah registru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R1 </a:t>
            </a: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po vykonání instrukce?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8172400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cs-CZ" sz="54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b="1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64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723549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Způsoby adresace</a:t>
            </a:r>
            <a:endParaRPr lang="cs-CZ" b="1" dirty="0" smtClean="0">
              <a:solidFill>
                <a:schemeClr val="accent4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 smtClean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2754600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36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Adresace </a:t>
            </a:r>
            <a:r>
              <a:rPr lang="cs-CZ" kern="1200" dirty="0" smtClean="0">
                <a:latin typeface="Verdana" pitchFamily="34" charset="0"/>
              </a:rPr>
              <a:t>je způsob jak jsou data dosažena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cs-CZ" b="1" kern="1200" dirty="0" smtClean="0">
                <a:latin typeface="Verdana" pitchFamily="34" charset="0"/>
              </a:rPr>
              <a:t>Přímá adresace </a:t>
            </a:r>
          </a:p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cs-CZ" b="1" kern="1200" dirty="0" smtClean="0">
                <a:latin typeface="Verdana" pitchFamily="34" charset="0"/>
              </a:rPr>
              <a:t>Nepřímá adresace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Adresace</a:t>
            </a:r>
          </a:p>
        </p:txBody>
      </p:sp>
    </p:spTree>
    <p:extLst>
      <p:ext uri="{BB962C8B-B14F-4D97-AF65-F5344CB8AC3E}">
        <p14:creationId xmlns:p14="http://schemas.microsoft.com/office/powerpoint/2010/main" val="12501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584775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Adresace registrem</a:t>
            </a:r>
          </a:p>
        </p:txBody>
      </p:sp>
      <p:pic>
        <p:nvPicPr>
          <p:cNvPr id="1026" name="Picture 2" descr="D:\lj\prezentace\MIT\AVR\Instrukce AVR\adresace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2160000"/>
            <a:ext cx="3960000" cy="3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8000" y="288000"/>
            <a:ext cx="8676000" cy="7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Přímá adresace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4932040" y="2160000"/>
            <a:ext cx="3923944" cy="95095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1" hangingPunct="1"/>
            <a:r>
              <a:rPr lang="en-US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cs-CZ" dirty="0" smtClean="0">
                <a:solidFill>
                  <a:srgbClr val="0000FF"/>
                </a:solidFill>
                <a:latin typeface="Consolas"/>
              </a:rPr>
              <a:t>INC</a:t>
            </a:r>
            <a:r>
              <a:rPr lang="cs-CZ" b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dirty="0" smtClean="0">
                <a:latin typeface="Consolas"/>
              </a:rPr>
              <a:t>R0</a:t>
            </a:r>
            <a:endParaRPr lang="cs-CZ" dirty="0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4574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584775"/>
          </a:xfrm>
        </p:spPr>
        <p:txBody>
          <a:bodyPr wrap="square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Adresace registrem</a:t>
            </a:r>
          </a:p>
        </p:txBody>
      </p:sp>
      <p:sp>
        <p:nvSpPr>
          <p:cNvPr id="7" name="Obdélník 6"/>
          <p:cNvSpPr/>
          <p:nvPr/>
        </p:nvSpPr>
        <p:spPr>
          <a:xfrm>
            <a:off x="4932040" y="2160000"/>
            <a:ext cx="3923944" cy="132028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1" hangingPunct="1"/>
            <a:r>
              <a:rPr lang="cs-CZ" b="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cs-CZ" dirty="0" smtClean="0">
                <a:solidFill>
                  <a:srgbClr val="0000FF"/>
                </a:solidFill>
                <a:latin typeface="Consolas"/>
              </a:rPr>
              <a:t>MOV </a:t>
            </a:r>
            <a:r>
              <a:rPr lang="cs-CZ" dirty="0" smtClean="0">
                <a:latin typeface="Consolas"/>
              </a:rPr>
              <a:t>R10,R1</a:t>
            </a:r>
            <a:r>
              <a:rPr lang="cs-CZ" b="0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eaLnBrk="1" hangingPunct="1"/>
            <a:r>
              <a:rPr lang="cs-CZ" dirty="0" smtClean="0">
                <a:solidFill>
                  <a:srgbClr val="0000FF"/>
                </a:solidFill>
                <a:latin typeface="Consolas"/>
              </a:rPr>
              <a:t>	ADD</a:t>
            </a:r>
            <a:r>
              <a:rPr lang="cs-CZ" b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dirty="0" smtClean="0">
                <a:latin typeface="Consolas"/>
              </a:rPr>
              <a:t>R16,R0</a:t>
            </a:r>
            <a:endParaRPr lang="cs-CZ" dirty="0">
              <a:latin typeface="Consolas"/>
            </a:endParaRPr>
          </a:p>
        </p:txBody>
      </p:sp>
      <p:pic>
        <p:nvPicPr>
          <p:cNvPr id="2050" name="Picture 2" descr="D:\lj\prezentace\MIT\AVR\Instrukce AVR\adresace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2160000"/>
            <a:ext cx="3960000" cy="3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048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601497"/>
          </a:xfrm>
        </p:spPr>
        <p:txBody>
          <a:bodyPr wrap="square" tIns="54000" bIns="54000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Adresace registrem s konstantou</a:t>
            </a:r>
          </a:p>
        </p:txBody>
      </p:sp>
      <p:pic>
        <p:nvPicPr>
          <p:cNvPr id="2" name="Picture 2" descr="D:\lj\prezentace\MIT\AVR\Instrukce AVR\adresace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2160000"/>
            <a:ext cx="3960000" cy="3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/>
          <p:cNvSpPr/>
          <p:nvPr/>
        </p:nvSpPr>
        <p:spPr>
          <a:xfrm>
            <a:off x="4932040" y="2160000"/>
            <a:ext cx="3923944" cy="95095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1" hangingPunct="1"/>
            <a:r>
              <a:rPr lang="cs-CZ" b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cs-CZ" dirty="0" smtClean="0">
                <a:solidFill>
                  <a:srgbClr val="0000FF"/>
                </a:solidFill>
                <a:latin typeface="Consolas"/>
              </a:rPr>
              <a:t>LDI </a:t>
            </a:r>
            <a:r>
              <a:rPr lang="cs-CZ" dirty="0" smtClean="0">
                <a:latin typeface="Consolas"/>
              </a:rPr>
              <a:t>R16,25</a:t>
            </a:r>
            <a:endParaRPr lang="cs-CZ" dirty="0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16737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601497"/>
          </a:xfrm>
        </p:spPr>
        <p:txBody>
          <a:bodyPr wrap="square" tIns="54000" bIns="54000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Adresace I/O paměti</a:t>
            </a:r>
          </a:p>
        </p:txBody>
      </p:sp>
      <p:sp>
        <p:nvSpPr>
          <p:cNvPr id="7" name="Obdélník 6"/>
          <p:cNvSpPr/>
          <p:nvPr/>
        </p:nvSpPr>
        <p:spPr>
          <a:xfrm>
            <a:off x="4932040" y="2160000"/>
            <a:ext cx="3923944" cy="132028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1" hangingPunct="1"/>
            <a:r>
              <a:rPr lang="cs-CZ" b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cs-CZ" dirty="0" smtClean="0">
                <a:solidFill>
                  <a:srgbClr val="0000FF"/>
                </a:solidFill>
                <a:latin typeface="Consolas"/>
              </a:rPr>
              <a:t>OUT </a:t>
            </a:r>
            <a:r>
              <a:rPr lang="cs-CZ" dirty="0" smtClean="0">
                <a:latin typeface="Consolas"/>
              </a:rPr>
              <a:t>DDRA,R16</a:t>
            </a:r>
          </a:p>
          <a:p>
            <a:pPr eaLnBrk="1" hangingPunct="1"/>
            <a:r>
              <a:rPr lang="cs-CZ" dirty="0">
                <a:latin typeface="Consolas"/>
              </a:rPr>
              <a:t>	</a:t>
            </a:r>
            <a:r>
              <a:rPr lang="cs-CZ" dirty="0" smtClean="0">
                <a:latin typeface="Consolas"/>
              </a:rPr>
              <a:t>IN R16,PINA</a:t>
            </a:r>
            <a:endParaRPr lang="cs-CZ" dirty="0">
              <a:latin typeface="Consolas"/>
            </a:endParaRPr>
          </a:p>
        </p:txBody>
      </p:sp>
      <p:pic>
        <p:nvPicPr>
          <p:cNvPr id="3074" name="Picture 2" descr="D:\lj\prezentace\MIT\AVR\Instrukce AVR\adresace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1800000"/>
            <a:ext cx="3960000" cy="3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29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601497"/>
          </a:xfrm>
        </p:spPr>
        <p:txBody>
          <a:bodyPr wrap="square" tIns="54000" bIns="54000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Přímé adresování paměti dat</a:t>
            </a:r>
          </a:p>
        </p:txBody>
      </p:sp>
      <p:sp>
        <p:nvSpPr>
          <p:cNvPr id="7" name="Obdélník 6"/>
          <p:cNvSpPr/>
          <p:nvPr/>
        </p:nvSpPr>
        <p:spPr>
          <a:xfrm>
            <a:off x="4932040" y="2160000"/>
            <a:ext cx="3923944" cy="119717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1" hangingPunct="1"/>
            <a:r>
              <a:rPr lang="cs-CZ" sz="2000" b="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cs-CZ" sz="2000" dirty="0" smtClean="0">
                <a:solidFill>
                  <a:srgbClr val="0000FF"/>
                </a:solidFill>
                <a:latin typeface="Consolas"/>
              </a:rPr>
              <a:t>LDS</a:t>
            </a:r>
            <a:r>
              <a:rPr lang="cs-CZ" sz="2000" dirty="0">
                <a:solidFill>
                  <a:srgbClr val="0000FF"/>
                </a:solidFill>
                <a:latin typeface="Consolas"/>
              </a:rPr>
              <a:t> </a:t>
            </a:r>
            <a:r>
              <a:rPr lang="cs-CZ" sz="2000" dirty="0" smtClean="0">
                <a:latin typeface="Consolas"/>
              </a:rPr>
              <a:t>R16,0x0200</a:t>
            </a:r>
          </a:p>
          <a:p>
            <a:pPr eaLnBrk="1" hangingPunct="1"/>
            <a:r>
              <a:rPr lang="cs-CZ" sz="2000" dirty="0">
                <a:latin typeface="Consolas"/>
              </a:rPr>
              <a:t>	</a:t>
            </a:r>
            <a:r>
              <a:rPr lang="cs-CZ" sz="2000" dirty="0">
                <a:solidFill>
                  <a:srgbClr val="0000FF"/>
                </a:solidFill>
                <a:latin typeface="Consolas"/>
              </a:rPr>
              <a:t>STS</a:t>
            </a:r>
            <a:r>
              <a:rPr lang="cs-CZ" sz="2000" dirty="0" smtClean="0">
                <a:latin typeface="Consolas"/>
              </a:rPr>
              <a:t> 0x0201,R17</a:t>
            </a:r>
            <a:endParaRPr lang="cs-CZ" sz="2000" dirty="0">
              <a:latin typeface="Consolas"/>
            </a:endParaRPr>
          </a:p>
        </p:txBody>
      </p:sp>
      <p:pic>
        <p:nvPicPr>
          <p:cNvPr id="3074" name="Picture 2" descr="D:\lj\prezentace\MIT\AVR\Instrukce AVR\adresace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2160000"/>
            <a:ext cx="3960000" cy="3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54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000" y="1080000"/>
            <a:ext cx="8784000" cy="601497"/>
          </a:xfrm>
        </p:spPr>
        <p:txBody>
          <a:bodyPr wrap="square" tIns="54000" bIns="54000">
            <a:spAutoFit/>
          </a:bodyPr>
          <a:lstStyle/>
          <a:p>
            <a:pPr marL="504000" indent="-504000" eaLnBrk="0" hangingPunct="0">
              <a:spcBef>
                <a:spcPct val="0"/>
              </a:spcBef>
              <a:spcAft>
                <a:spcPts val="1800"/>
              </a:spcAft>
              <a:buSzPct val="100000"/>
              <a:defRPr/>
            </a:pPr>
            <a:r>
              <a:rPr lang="cs-CZ" b="1" kern="1200" dirty="0" smtClean="0">
                <a:latin typeface="Verdana" pitchFamily="34" charset="0"/>
              </a:rPr>
              <a:t>Nepřímé </a:t>
            </a:r>
            <a:r>
              <a:rPr lang="cs-CZ" b="1" kern="1200" dirty="0">
                <a:latin typeface="Verdana" pitchFamily="34" charset="0"/>
              </a:rPr>
              <a:t>adresování paměti dat</a:t>
            </a:r>
          </a:p>
        </p:txBody>
      </p:sp>
      <p:sp>
        <p:nvSpPr>
          <p:cNvPr id="7" name="Obdélník 6"/>
          <p:cNvSpPr/>
          <p:nvPr/>
        </p:nvSpPr>
        <p:spPr>
          <a:xfrm>
            <a:off x="4932040" y="2160000"/>
            <a:ext cx="3923944" cy="15049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0000" tIns="288000" rIns="90000" bIns="288000">
            <a:spAutoFit/>
          </a:bodyPr>
          <a:lstStyle/>
          <a:p>
            <a:pPr eaLnBrk="1" hangingPunct="1"/>
            <a:r>
              <a:rPr lang="cs-CZ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dirty="0">
                <a:solidFill>
                  <a:srgbClr val="0000FF"/>
                </a:solidFill>
                <a:latin typeface="Consolas"/>
              </a:rPr>
              <a:t>LDI</a:t>
            </a:r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XL,LOW(adr16)</a:t>
            </a:r>
          </a:p>
          <a:p>
            <a:pPr eaLnBrk="1" hangingPunct="1"/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sz="2000" dirty="0">
                <a:solidFill>
                  <a:srgbClr val="0000FF"/>
                </a:solidFill>
                <a:latin typeface="Consolas"/>
              </a:rPr>
              <a:t>LDI</a:t>
            </a:r>
            <a:r>
              <a:rPr lang="cs-CZ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XH,HIGH(adr16)</a:t>
            </a:r>
          </a:p>
          <a:p>
            <a:pPr eaLnBrk="1" hangingPunct="1"/>
            <a:r>
              <a:rPr lang="cs-CZ" sz="2000" dirty="0" smtClean="0">
                <a:solidFill>
                  <a:srgbClr val="0000FF"/>
                </a:solidFill>
                <a:latin typeface="Consolas"/>
              </a:rPr>
              <a:t>	LD </a:t>
            </a:r>
            <a:r>
              <a:rPr lang="cs-CZ" sz="2000" dirty="0" smtClean="0">
                <a:latin typeface="Consolas"/>
              </a:rPr>
              <a:t>R16,X</a:t>
            </a:r>
            <a:endParaRPr lang="cs-CZ" sz="2000" dirty="0">
              <a:latin typeface="Consolas"/>
            </a:endParaRPr>
          </a:p>
        </p:txBody>
      </p:sp>
      <p:pic>
        <p:nvPicPr>
          <p:cNvPr id="4098" name="Picture 2" descr="D:\lj\prezentace\MIT\AVR\Instrukce AVR\adresace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2160000"/>
            <a:ext cx="3960000" cy="283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68000" y="288000"/>
            <a:ext cx="8676000" cy="7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Nepřímá adresace</a:t>
            </a:r>
          </a:p>
        </p:txBody>
      </p:sp>
    </p:spTree>
    <p:extLst>
      <p:ext uri="{BB962C8B-B14F-4D97-AF65-F5344CB8AC3E}">
        <p14:creationId xmlns:p14="http://schemas.microsoft.com/office/powerpoint/2010/main" val="2486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/>
      <a:lstStyle>
        <a:defPPr eaLnBrk="0" hangingPunct="0">
          <a:spcAft>
            <a:spcPts val="1800"/>
          </a:spcAft>
          <a:buSzPct val="100000"/>
          <a:defRPr sz="4000" dirty="0">
            <a:latin typeface="Verdana" pitchFamily="34" charset="0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478</TotalTime>
  <Words>145</Words>
  <Application>Microsoft Office PowerPoint</Application>
  <PresentationFormat>Předvádění na obrazovce (4:3)</PresentationFormat>
  <Paragraphs>70</Paragraphs>
  <Slides>14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16" baseType="lpstr">
      <vt:lpstr>Pixel</vt:lpstr>
      <vt:lpstr>1_Pixel</vt:lpstr>
      <vt:lpstr>TEP Způsoby adresace</vt:lpstr>
      <vt:lpstr>TEP</vt:lpstr>
      <vt:lpstr>Adresace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Kontrolní úkoly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37</cp:revision>
  <dcterms:created xsi:type="dcterms:W3CDTF">2012-11-27T16:35:08Z</dcterms:created>
  <dcterms:modified xsi:type="dcterms:W3CDTF">2014-04-12T10:11:02Z</dcterms:modified>
</cp:coreProperties>
</file>