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3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>
        <p:scale>
          <a:sx n="66" d="100"/>
          <a:sy n="66" d="100"/>
        </p:scale>
        <p:origin x="-948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14.4.2014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10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/>
              <a:pPr/>
              <a:t>11</a:t>
            </a:fld>
            <a:endParaRPr lang="cs-CZ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5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dirty="0" smtClean="0"/>
              <a:t>EEAR - </a:t>
            </a:r>
            <a:r>
              <a:rPr lang="cs-CZ" dirty="0" err="1" smtClean="0"/>
              <a:t>The</a:t>
            </a:r>
            <a:r>
              <a:rPr lang="cs-CZ" smtClean="0"/>
              <a:t> EEPROM Address Register</a:t>
            </a:r>
            <a:endParaRPr lang="cs-CZ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z="1000" b="1" baseline="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800000"/>
            <a:ext cx="6019800" cy="2243142"/>
          </a:xfrm>
        </p:spPr>
        <p:txBody>
          <a:bodyPr/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4600" b="1" dirty="0" smtClean="0"/>
              <a:t>EEPROM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č.8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5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Čtení z paměti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9" name="Obdélník 58"/>
          <p:cNvSpPr/>
          <p:nvPr/>
        </p:nvSpPr>
        <p:spPr>
          <a:xfrm>
            <a:off x="360000" y="1080000"/>
            <a:ext cx="4068000" cy="8336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 registr a registr dat EEAR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TextovéPole 59"/>
          <p:cNvSpPr txBox="1"/>
          <p:nvPr/>
        </p:nvSpPr>
        <p:spPr bwMode="auto">
          <a:xfrm>
            <a:off x="360000" y="1080000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61" name="Obdélník 60"/>
          <p:cNvSpPr/>
          <p:nvPr/>
        </p:nvSpPr>
        <p:spPr>
          <a:xfrm>
            <a:off x="356781" y="2132856"/>
            <a:ext cx="4068000" cy="525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 EERE=1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ovéPole 13"/>
          <p:cNvSpPr txBox="1"/>
          <p:nvPr/>
        </p:nvSpPr>
        <p:spPr bwMode="auto">
          <a:xfrm>
            <a:off x="360009" y="2132856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2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71228" y="2811142"/>
            <a:ext cx="4068000" cy="525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Čti registr EEDR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ovéPole 15"/>
          <p:cNvSpPr txBox="1"/>
          <p:nvPr/>
        </p:nvSpPr>
        <p:spPr bwMode="auto">
          <a:xfrm>
            <a:off x="374456" y="2811142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3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80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9" y="1080018"/>
            <a:ext cx="8783993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kern="1200" dirty="0" smtClean="0">
                <a:latin typeface="Verdana" pitchFamily="34" charset="0"/>
              </a:rPr>
              <a:t>Režim normální: jakým směrem čítá, na jaké hodnotě začíná čítání, na jaké hodnotě končí.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Jakou má kapacitu čítač 0?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Kdy vznikne událost přetečení čítače?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kern="1200" dirty="0" smtClean="0">
                <a:latin typeface="Verdana" pitchFamily="34" charset="0"/>
              </a:rPr>
              <a:t>Vypočítejte jak dlouho trvá přetečení čítače 0 při nastavení děliče na 1024 a frekvenci 16MHz.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>
                <a:latin typeface="Verdana" pitchFamily="34" charset="0"/>
              </a:rPr>
              <a:t>Režim </a:t>
            </a:r>
            <a:r>
              <a:rPr lang="cs-CZ" sz="2400" b="0" dirty="0" smtClean="0">
                <a:latin typeface="Verdana" pitchFamily="34" charset="0"/>
              </a:rPr>
              <a:t>CTC: </a:t>
            </a:r>
            <a:r>
              <a:rPr lang="cs-CZ" sz="2400" b="0" dirty="0">
                <a:latin typeface="Verdana" pitchFamily="34" charset="0"/>
              </a:rPr>
              <a:t>jakým směrem čítá, na jaké hodnotě začíná čítání, na jaké hodnotě končí</a:t>
            </a:r>
            <a:r>
              <a:rPr lang="cs-CZ" sz="2400" b="0" dirty="0" smtClean="0">
                <a:latin typeface="Verdana" pitchFamily="34" charset="0"/>
              </a:rPr>
              <a:t>.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Jaká událost vznikne při dosažení vrcholu čítání?</a:t>
            </a: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"/>
              <a:defRPr/>
            </a:pPr>
            <a:r>
              <a:rPr lang="cs-CZ" sz="2400" b="0" dirty="0" smtClean="0">
                <a:latin typeface="Verdana" pitchFamily="34" charset="0"/>
              </a:rPr>
              <a:t>Jak můžeme ovlivnit periodicitu této události?</a:t>
            </a:r>
            <a:endParaRPr lang="cs-CZ" sz="2400" b="0" dirty="0"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1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/>
            <a:r>
              <a:rPr lang="cs-CZ" sz="54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06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723549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EEPROM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9"/>
            <a:ext cx="87840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Uchování dat i po vypnutí</a:t>
            </a:r>
          </a:p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Rychlé čtení</a:t>
            </a:r>
          </a:p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Pomalý zápis </a:t>
            </a:r>
          </a:p>
          <a:p>
            <a:pPr marL="504000" eaLnBrk="0" hangingPunct="0">
              <a:spcAft>
                <a:spcPts val="2400"/>
              </a:spcAft>
              <a:buClr>
                <a:srgbClr val="00007D"/>
              </a:buClr>
              <a:buSzPct val="100000"/>
              <a:defRPr/>
            </a:pP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Zápis  trvá až 8,5 s</a:t>
            </a:r>
          </a:p>
          <a:p>
            <a:pPr marL="504000" eaLnBrk="0" hangingPunct="0">
              <a:spcAft>
                <a:spcPts val="2400"/>
              </a:spcAft>
              <a:buClr>
                <a:srgbClr val="00007D"/>
              </a:buClr>
              <a:buSzPct val="100000"/>
              <a:defRPr/>
            </a:pP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Musí být zajištěny určité podmínky, aby se data správně zapsala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Použití paměti EEPROM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254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Schéma EEPROM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40000" y="1080000"/>
            <a:ext cx="4680072" cy="342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endParaRPr lang="cs-CZ" sz="2400" b="1">
              <a:solidFill>
                <a:srgbClr val="FFFFFF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27584" y="1347690"/>
            <a:ext cx="4104456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3200" b="1" dirty="0" smtClean="0">
                <a:solidFill>
                  <a:srgbClr val="000000"/>
                </a:solidFill>
              </a:rPr>
              <a:t>Adresový registr</a:t>
            </a:r>
            <a:endParaRPr lang="cs-CZ" sz="3200" b="1" dirty="0">
              <a:solidFill>
                <a:srgbClr val="000000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827584" y="2388347"/>
            <a:ext cx="2376264" cy="720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2400" b="1" dirty="0" smtClean="0">
                <a:solidFill>
                  <a:srgbClr val="000000"/>
                </a:solidFill>
              </a:rPr>
              <a:t>Datový registr</a:t>
            </a:r>
            <a:endParaRPr lang="cs-CZ" sz="2400" b="1" dirty="0">
              <a:solidFill>
                <a:srgbClr val="00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27584" y="3429004"/>
            <a:ext cx="2376264" cy="7200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2400" b="1" dirty="0" smtClean="0">
                <a:solidFill>
                  <a:srgbClr val="000000"/>
                </a:solidFill>
              </a:rPr>
              <a:t>Řídící registr</a:t>
            </a:r>
            <a:endParaRPr lang="cs-CZ" sz="2400" b="1" dirty="0">
              <a:solidFill>
                <a:srgbClr val="0000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539372" y="4680000"/>
            <a:ext cx="4680704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spAutoFit/>
          </a:bodyPr>
          <a:lstStyle/>
          <a:p>
            <a:pPr eaLnBrk="0" hangingPunct="0"/>
            <a:r>
              <a:rPr lang="cs-CZ" sz="2000" dirty="0" smtClean="0">
                <a:solidFill>
                  <a:srgbClr val="000000"/>
                </a:solidFill>
              </a:rPr>
              <a:t>Události</a:t>
            </a:r>
          </a:p>
          <a:p>
            <a:pPr marL="342900" indent="-342900" eaLnBrk="0" hangingPunct="0">
              <a:buFont typeface="Wingdings" panose="05000000000000000000" pitchFamily="2" charset="2"/>
              <a:buChar char="Ü"/>
            </a:pPr>
            <a:r>
              <a:rPr lang="cs-CZ" sz="2000" b="1" dirty="0" smtClean="0">
                <a:solidFill>
                  <a:srgbClr val="000000"/>
                </a:solidFill>
              </a:rPr>
              <a:t>Dokončení zápisu</a:t>
            </a:r>
          </a:p>
        </p:txBody>
      </p:sp>
    </p:spTree>
    <p:extLst>
      <p:ext uri="{BB962C8B-B14F-4D97-AF65-F5344CB8AC3E}">
        <p14:creationId xmlns:p14="http://schemas.microsoft.com/office/powerpoint/2010/main" val="167202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9"/>
            <a:ext cx="878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Princip práce s pamětí EEPROM </a:t>
            </a:r>
            <a:r>
              <a:rPr lang="cs-CZ" sz="3200" b="1" u="sng" dirty="0" smtClean="0">
                <a:solidFill>
                  <a:srgbClr val="000000"/>
                </a:solidFill>
                <a:latin typeface="Verdana" pitchFamily="34" charset="0"/>
              </a:rPr>
              <a:t>Zápis do paměti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Nastavení adresy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v adresním registru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Nastavení dat </a:t>
            </a:r>
            <a:r>
              <a:rPr lang="cs-CZ" sz="2800" dirty="0">
                <a:solidFill>
                  <a:srgbClr val="000000"/>
                </a:solidFill>
                <a:latin typeface="Verdana" pitchFamily="34" charset="0"/>
              </a:rPr>
              <a:t>v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datovém registru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Nastavení bitu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, který potvrzuje zápis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Čekací smyčka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na událost, </a:t>
            </a:r>
            <a:r>
              <a:rPr lang="cs-CZ" sz="2800" b="1" i="1" dirty="0" smtClean="0">
                <a:solidFill>
                  <a:srgbClr val="000000"/>
                </a:solidFill>
                <a:latin typeface="Verdana" pitchFamily="34" charset="0"/>
              </a:rPr>
              <a:t>dokončení zápisu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nebo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Obsluha přerušení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vyvolané událostí </a:t>
            </a:r>
            <a:r>
              <a:rPr lang="cs-CZ" sz="2800" b="1" i="1" dirty="0">
                <a:solidFill>
                  <a:srgbClr val="000000"/>
                </a:solidFill>
                <a:latin typeface="Verdana" pitchFamily="34" charset="0"/>
              </a:rPr>
              <a:t>dokončení zápisu</a:t>
            </a:r>
            <a:endParaRPr lang="cs-CZ" sz="2800" dirty="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Použití EEPROM v aplikaci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917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9"/>
            <a:ext cx="87840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Princip práce s pamětí EEPROM </a:t>
            </a:r>
            <a:r>
              <a:rPr lang="cs-CZ" sz="3200" b="1" u="sng" dirty="0" smtClean="0">
                <a:solidFill>
                  <a:srgbClr val="000000"/>
                </a:solidFill>
                <a:latin typeface="Verdana" pitchFamily="34" charset="0"/>
              </a:rPr>
              <a:t>Čtení z paměti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Nastavení adresy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v adresním registru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Nastavení bitu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, který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potvrzuje čtení</a:t>
            </a:r>
          </a:p>
          <a:p>
            <a:pPr marL="514350" indent="-51435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Čtení dat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z datového registru</a:t>
            </a:r>
          </a:p>
        </p:txBody>
      </p:sp>
    </p:spTree>
    <p:extLst>
      <p:ext uri="{BB962C8B-B14F-4D97-AF65-F5344CB8AC3E}">
        <p14:creationId xmlns:p14="http://schemas.microsoft.com/office/powerpoint/2010/main" val="13487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3" y="1080000"/>
            <a:ext cx="8784000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Registry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EEAR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– adresový registr (počet bitů podle kapacity paměti EEPROM)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EEDR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– datový registr (8 bitů)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EECR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- řídící registr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69946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Funkce</a:t>
            </a:r>
            <a:endParaRPr lang="cs-CZ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49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7" y="288005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Registr </a:t>
            </a: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EECR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2" name="Group 41"/>
          <p:cNvGrpSpPr>
            <a:grpSpLocks/>
          </p:cNvGrpSpPr>
          <p:nvPr/>
        </p:nvGrpSpPr>
        <p:grpSpPr bwMode="auto">
          <a:xfrm>
            <a:off x="180002" y="1440003"/>
            <a:ext cx="4224146" cy="859883"/>
            <a:chOff x="407" y="2839"/>
            <a:chExt cx="2696" cy="228"/>
          </a:xfrm>
        </p:grpSpPr>
        <p:sp>
          <p:nvSpPr>
            <p:cNvPr id="23" name="Rectangle 42"/>
            <p:cNvSpPr>
              <a:spLocks noChangeArrowheads="1"/>
            </p:cNvSpPr>
            <p:nvPr/>
          </p:nvSpPr>
          <p:spPr bwMode="auto">
            <a:xfrm>
              <a:off x="407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4" name="Rectangle 43"/>
            <p:cNvSpPr>
              <a:spLocks noChangeArrowheads="1"/>
            </p:cNvSpPr>
            <p:nvPr/>
          </p:nvSpPr>
          <p:spPr bwMode="auto">
            <a:xfrm>
              <a:off x="744" y="2839"/>
              <a:ext cx="337" cy="22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6" name="Rectangle 44"/>
            <p:cNvSpPr>
              <a:spLocks noChangeArrowheads="1"/>
            </p:cNvSpPr>
            <p:nvPr/>
          </p:nvSpPr>
          <p:spPr bwMode="auto">
            <a:xfrm>
              <a:off x="1081" y="2839"/>
              <a:ext cx="337" cy="22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EEPM1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7" name="Rectangle 45"/>
            <p:cNvSpPr>
              <a:spLocks noChangeArrowheads="1"/>
            </p:cNvSpPr>
            <p:nvPr/>
          </p:nvSpPr>
          <p:spPr bwMode="auto">
            <a:xfrm>
              <a:off x="1418" y="2839"/>
              <a:ext cx="337" cy="22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EEPM0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46"/>
            <p:cNvSpPr>
              <a:spLocks noChangeArrowheads="1"/>
            </p:cNvSpPr>
            <p:nvPr/>
          </p:nvSpPr>
          <p:spPr bwMode="auto">
            <a:xfrm>
              <a:off x="1755" y="2839"/>
              <a:ext cx="337" cy="228"/>
            </a:xfrm>
            <a:prstGeom prst="rect">
              <a:avLst/>
            </a:prstGeom>
            <a:solidFill>
              <a:schemeClr val="accent1">
                <a:lumMod val="9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EERIE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9" name="Rectangle 47"/>
            <p:cNvSpPr>
              <a:spLocks noChangeArrowheads="1"/>
            </p:cNvSpPr>
            <p:nvPr/>
          </p:nvSpPr>
          <p:spPr bwMode="auto">
            <a:xfrm>
              <a:off x="2092" y="2839"/>
              <a:ext cx="337" cy="2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EEMPE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0" name="Rectangle 48"/>
            <p:cNvSpPr>
              <a:spLocks noChangeArrowheads="1"/>
            </p:cNvSpPr>
            <p:nvPr/>
          </p:nvSpPr>
          <p:spPr bwMode="auto">
            <a:xfrm>
              <a:off x="2429" y="2839"/>
              <a:ext cx="337" cy="228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EEPE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49"/>
            <p:cNvSpPr>
              <a:spLocks noChangeArrowheads="1"/>
            </p:cNvSpPr>
            <p:nvPr/>
          </p:nvSpPr>
          <p:spPr bwMode="auto">
            <a:xfrm>
              <a:off x="2766" y="2839"/>
              <a:ext cx="337" cy="22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lIns="90000" tIns="46800" rIns="90000" bIns="46800" anchor="ctr"/>
            <a:lstStyle/>
            <a:p>
              <a:pPr algn="ctr"/>
              <a:r>
                <a:rPr lang="cs-CZ" sz="1600" b="1" dirty="0" smtClean="0">
                  <a:solidFill>
                    <a:srgbClr val="00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EERE</a:t>
              </a:r>
              <a:endParaRPr lang="cs-CZ" sz="16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2" name="Text Box 71"/>
          <p:cNvSpPr txBox="1">
            <a:spLocks noChangeArrowheads="1"/>
          </p:cNvSpPr>
          <p:nvPr/>
        </p:nvSpPr>
        <p:spPr bwMode="auto">
          <a:xfrm>
            <a:off x="180000" y="1080000"/>
            <a:ext cx="1857388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2000"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eaLnBrk="0" hangingPunct="0"/>
            <a:r>
              <a:rPr lang="cs-CZ" b="1" dirty="0" smtClean="0">
                <a:solidFill>
                  <a:srgbClr val="000000"/>
                </a:solidFill>
              </a:rPr>
              <a:t>EECR</a:t>
            </a:r>
            <a:endParaRPr lang="cs-CZ" b="1" dirty="0">
              <a:solidFill>
                <a:srgbClr val="000000"/>
              </a:solidFill>
            </a:endParaRPr>
          </a:p>
        </p:txBody>
      </p:sp>
      <p:cxnSp>
        <p:nvCxnSpPr>
          <p:cNvPr id="293937" name="Pravoúhlá spojnice 293936"/>
          <p:cNvCxnSpPr>
            <a:stCxn id="31" idx="2"/>
            <a:endCxn id="42" idx="1"/>
          </p:cNvCxnSpPr>
          <p:nvPr/>
        </p:nvCxnSpPr>
        <p:spPr>
          <a:xfrm rot="5400000" flipH="1" flipV="1">
            <a:off x="4427097" y="1146985"/>
            <a:ext cx="865943" cy="1439860"/>
          </a:xfrm>
          <a:prstGeom prst="bentConnector4">
            <a:avLst>
              <a:gd name="adj1" fmla="val -26399"/>
              <a:gd name="adj2" fmla="val 59168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5579999" y="772223"/>
            <a:ext cx="306000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  <a:defRPr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EERE=1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, povolení čtení 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z paměti EEPROM, po čtení se nastaví na nulu</a:t>
            </a:r>
          </a:p>
        </p:txBody>
      </p:sp>
      <p:cxnSp>
        <p:nvCxnSpPr>
          <p:cNvPr id="44" name="Pravoúhlá spojnice 43"/>
          <p:cNvCxnSpPr>
            <a:stCxn id="30" idx="2"/>
            <a:endCxn id="47" idx="1"/>
          </p:cNvCxnSpPr>
          <p:nvPr/>
        </p:nvCxnSpPr>
        <p:spPr>
          <a:xfrm rot="16200000" flipH="1">
            <a:off x="4356565" y="1555441"/>
            <a:ext cx="478991" cy="1967879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5580000" y="2271045"/>
            <a:ext cx="3060000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  <a:defRPr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EEPE=1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, </a:t>
            </a:r>
            <a:r>
              <a:rPr lang="cs-CZ" sz="2000" b="1" dirty="0">
                <a:solidFill>
                  <a:srgbClr val="000000"/>
                </a:solidFill>
                <a:latin typeface="Verdana" pitchFamily="34" charset="0"/>
              </a:rPr>
              <a:t>povolení 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zápisu 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do </a:t>
            </a:r>
            <a:r>
              <a:rPr lang="cs-CZ" sz="2000" dirty="0">
                <a:solidFill>
                  <a:srgbClr val="000000"/>
                </a:solidFill>
                <a:latin typeface="Verdana" pitchFamily="34" charset="0"/>
              </a:rPr>
              <a:t>paměti EEPROM</a:t>
            </a: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5579999" y="4653136"/>
            <a:ext cx="3060000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EERIE=1</a:t>
            </a:r>
            <a:r>
              <a:rPr lang="cs-CZ" sz="2000" b="1" dirty="0">
                <a:solidFill>
                  <a:srgbClr val="000000"/>
                </a:solidFill>
                <a:latin typeface="Verdana" pitchFamily="34" charset="0"/>
              </a:rPr>
              <a:t>, 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povolení přerušení událost: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cs-CZ" sz="2000" b="1" i="1" dirty="0" smtClean="0">
                <a:solidFill>
                  <a:srgbClr val="000000"/>
                </a:solidFill>
                <a:latin typeface="Verdana" pitchFamily="34" charset="0"/>
              </a:rPr>
              <a:t>Zápis dokončen </a:t>
            </a:r>
            <a:endParaRPr lang="cs-CZ" sz="2000" b="1" i="1" dirty="0">
              <a:solidFill>
                <a:srgbClr val="000000"/>
              </a:solidFill>
              <a:latin typeface="Verdana" pitchFamily="34" charset="0"/>
            </a:endParaRPr>
          </a:p>
        </p:txBody>
      </p:sp>
      <p:cxnSp>
        <p:nvCxnSpPr>
          <p:cNvPr id="55" name="Pravoúhlá spojnice 54"/>
          <p:cNvCxnSpPr>
            <a:stCxn id="28" idx="2"/>
            <a:endCxn id="49" idx="1"/>
          </p:cNvCxnSpPr>
          <p:nvPr/>
        </p:nvCxnSpPr>
        <p:spPr>
          <a:xfrm rot="16200000" flipH="1">
            <a:off x="2637500" y="2218469"/>
            <a:ext cx="2861082" cy="3023915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5579999" y="3462091"/>
            <a:ext cx="3060000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  <a:defRPr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EEMPE=1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, hlavní povolení zápisu 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do </a:t>
            </a:r>
            <a:r>
              <a:rPr lang="cs-CZ" sz="2000" dirty="0">
                <a:solidFill>
                  <a:srgbClr val="000000"/>
                </a:solidFill>
                <a:latin typeface="Verdana" pitchFamily="34" charset="0"/>
              </a:rPr>
              <a:t>paměti EEPROM</a:t>
            </a:r>
          </a:p>
        </p:txBody>
      </p:sp>
      <p:cxnSp>
        <p:nvCxnSpPr>
          <p:cNvPr id="35" name="Pravoúhlá spojnice 34"/>
          <p:cNvCxnSpPr>
            <a:stCxn id="29" idx="2"/>
            <a:endCxn id="34" idx="1"/>
          </p:cNvCxnSpPr>
          <p:nvPr/>
        </p:nvCxnSpPr>
        <p:spPr>
          <a:xfrm rot="16200000" flipH="1">
            <a:off x="3497032" y="1886955"/>
            <a:ext cx="1670037" cy="2495897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2"/>
          <p:cNvSpPr>
            <a:spLocks noChangeArrowheads="1"/>
          </p:cNvSpPr>
          <p:nvPr/>
        </p:nvSpPr>
        <p:spPr bwMode="auto">
          <a:xfrm>
            <a:off x="234057" y="3789873"/>
            <a:ext cx="2058018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Aft>
                <a:spcPts val="1800"/>
              </a:spcAft>
              <a:buClr>
                <a:srgbClr val="00007D"/>
              </a:buClr>
              <a:buSzPct val="100000"/>
            </a:pPr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EEPM</a:t>
            </a:r>
            <a:r>
              <a:rPr lang="cs-CZ" sz="2000" b="1" dirty="0" smtClean="0">
                <a:solidFill>
                  <a:srgbClr val="000000"/>
                </a:solidFill>
                <a:latin typeface="Verdana" pitchFamily="34" charset="0"/>
              </a:rPr>
              <a:t>, </a:t>
            </a:r>
            <a:r>
              <a:rPr lang="cs-CZ" sz="2000" dirty="0" smtClean="0">
                <a:solidFill>
                  <a:srgbClr val="000000"/>
                </a:solidFill>
                <a:latin typeface="Verdana" pitchFamily="34" charset="0"/>
              </a:rPr>
              <a:t>Mód programování paměti EEPROM</a:t>
            </a:r>
            <a:r>
              <a:rPr lang="cs-CZ" sz="2000" b="1" i="1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cs-CZ" sz="2000" b="1" i="1" dirty="0">
              <a:solidFill>
                <a:srgbClr val="000000"/>
              </a:solidFill>
              <a:latin typeface="Verdana" pitchFamily="34" charset="0"/>
            </a:endParaRPr>
          </a:p>
        </p:txBody>
      </p:sp>
      <p:cxnSp>
        <p:nvCxnSpPr>
          <p:cNvPr id="39" name="Pravoúhlá spojnice 38"/>
          <p:cNvCxnSpPr>
            <a:stCxn id="26" idx="2"/>
            <a:endCxn id="38" idx="0"/>
          </p:cNvCxnSpPr>
          <p:nvPr/>
        </p:nvCxnSpPr>
        <p:spPr>
          <a:xfrm rot="5400000">
            <a:off x="636564" y="2926388"/>
            <a:ext cx="1489987" cy="236982"/>
          </a:xfrm>
          <a:prstGeom prst="bentConnector3">
            <a:avLst>
              <a:gd name="adj1" fmla="val 27500"/>
            </a:avLst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ravoúhlá spojnice 42"/>
          <p:cNvCxnSpPr>
            <a:stCxn id="27" idx="2"/>
          </p:cNvCxnSpPr>
          <p:nvPr/>
        </p:nvCxnSpPr>
        <p:spPr>
          <a:xfrm rot="5400000">
            <a:off x="1559541" y="2240395"/>
            <a:ext cx="409034" cy="528017"/>
          </a:xfrm>
          <a:prstGeom prst="bentConnector2">
            <a:avLst/>
          </a:prstGeom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06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0" y="288005"/>
            <a:ext cx="8676000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Zápis do paměti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360000" y="1080000"/>
            <a:ext cx="4068000" cy="114143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Čekej na EEWE==0 (dokončení předchozího zápisu)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5" name="TextovéPole 34"/>
          <p:cNvSpPr txBox="1"/>
          <p:nvPr/>
        </p:nvSpPr>
        <p:spPr bwMode="auto">
          <a:xfrm>
            <a:off x="360005" y="1080009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1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59" name="Obdélník 58"/>
          <p:cNvSpPr/>
          <p:nvPr/>
        </p:nvSpPr>
        <p:spPr>
          <a:xfrm>
            <a:off x="360000" y="2492896"/>
            <a:ext cx="4068000" cy="8336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 registr adresy EEAR</a:t>
            </a:r>
          </a:p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registr dat EEDR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TextovéPole 59"/>
          <p:cNvSpPr txBox="1"/>
          <p:nvPr/>
        </p:nvSpPr>
        <p:spPr bwMode="auto">
          <a:xfrm>
            <a:off x="360009" y="2492896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2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61" name="Obdélník 60"/>
          <p:cNvSpPr/>
          <p:nvPr/>
        </p:nvSpPr>
        <p:spPr>
          <a:xfrm>
            <a:off x="356781" y="3603449"/>
            <a:ext cx="4068000" cy="525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 EEPE=1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TextovéPole 13"/>
          <p:cNvSpPr txBox="1"/>
          <p:nvPr/>
        </p:nvSpPr>
        <p:spPr bwMode="auto">
          <a:xfrm>
            <a:off x="360009" y="3603449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3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60000" y="4320000"/>
            <a:ext cx="4068000" cy="525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288000" tIns="108000" rIns="90000" bIns="108000">
            <a:spAutoFit/>
          </a:bodyPr>
          <a:lstStyle/>
          <a:p>
            <a:r>
              <a:rPr lang="cs-CZ" sz="20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Nastav EEMPE=1</a:t>
            </a:r>
            <a:endParaRPr lang="cs-CZ" sz="2000" b="1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TextovéPole 15"/>
          <p:cNvSpPr txBox="1"/>
          <p:nvPr/>
        </p:nvSpPr>
        <p:spPr bwMode="auto">
          <a:xfrm>
            <a:off x="360000" y="4320000"/>
            <a:ext cx="269626" cy="2769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cs-CZ" sz="1200" b="1" dirty="0" smtClean="0">
                <a:solidFill>
                  <a:srgbClr val="FFFFFF"/>
                </a:solidFill>
                <a:latin typeface="Arial"/>
                <a:cs typeface="+mn-cs"/>
              </a:rPr>
              <a:t>4</a:t>
            </a:r>
            <a:endParaRPr lang="cs-CZ" sz="1200" b="1" dirty="0">
              <a:solidFill>
                <a:srgbClr val="FFFFFF"/>
              </a:solidFill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805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491</TotalTime>
  <Words>332</Words>
  <Application>Microsoft Office PowerPoint</Application>
  <PresentationFormat>Předvádění na obrazovce (4:3)</PresentationFormat>
  <Paragraphs>85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Pixel</vt:lpstr>
      <vt:lpstr>TEP EEPROM</vt:lpstr>
      <vt:lpstr>TEP</vt:lpstr>
      <vt:lpstr>Použití paměti EEPROM</vt:lpstr>
      <vt:lpstr>Schéma EEPROM</vt:lpstr>
      <vt:lpstr>Použití EEPROM v aplikaci</vt:lpstr>
      <vt:lpstr>Prezentace aplikace PowerPoint</vt:lpstr>
      <vt:lpstr>Funkce</vt:lpstr>
      <vt:lpstr>Registr EECR</vt:lpstr>
      <vt:lpstr>Zápis do paměti</vt:lpstr>
      <vt:lpstr>Čtení z paměti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TEP EEPROM</dc:title>
  <dc:creator>NB51</dc:creator>
  <cp:lastModifiedBy>juranek</cp:lastModifiedBy>
  <cp:revision>41</cp:revision>
  <dcterms:created xsi:type="dcterms:W3CDTF">2012-11-27T16:35:08Z</dcterms:created>
  <dcterms:modified xsi:type="dcterms:W3CDTF">2014-04-14T20:18:47Z</dcterms:modified>
</cp:coreProperties>
</file>