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752" r:id="rId2"/>
  </p:sldMasterIdLst>
  <p:notesMasterIdLst>
    <p:notesMasterId r:id="rId13"/>
  </p:notesMasterIdLst>
  <p:sldIdLst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 showGuides="1">
      <p:cViewPr>
        <p:scale>
          <a:sx n="66" d="100"/>
          <a:sy n="66" d="100"/>
        </p:scale>
        <p:origin x="-150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7AB28D-822D-4D29-B738-F314326A340C}" type="datetimeFigureOut">
              <a:rPr lang="cs-CZ"/>
              <a:pPr>
                <a:defRPr/>
              </a:pPr>
              <a:t>5.5.2014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E4F504-FB74-4C77-8A3E-B3986DE26F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150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AFF5-42F6-48E8-8B2A-FBA7A2EC0999}" type="slidenum">
              <a:rPr lang="cs-CZ">
                <a:solidFill>
                  <a:prstClr val="black"/>
                </a:solidFill>
              </a:rPr>
              <a:pPr/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383F7-2EE9-4D4C-A25D-890BE40E0459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1000" b="1" dirty="0" smtClean="0"/>
              <a:t>TCCR0A,B</a:t>
            </a:r>
            <a:r>
              <a:rPr lang="cs-CZ" sz="1000" baseline="0" dirty="0" smtClean="0"/>
              <a:t> – </a:t>
            </a:r>
            <a:r>
              <a:rPr lang="cs-CZ" sz="1000" b="1" baseline="0" dirty="0" smtClean="0"/>
              <a:t>T</a:t>
            </a:r>
            <a:r>
              <a:rPr lang="cs-CZ" sz="1000" baseline="0" dirty="0" smtClean="0"/>
              <a:t>imer/</a:t>
            </a:r>
            <a:r>
              <a:rPr lang="cs-CZ" sz="1000" b="1" baseline="0" dirty="0" smtClean="0"/>
              <a:t>C</a:t>
            </a:r>
            <a:r>
              <a:rPr lang="cs-CZ" sz="1000" baseline="0" dirty="0" smtClean="0"/>
              <a:t>ounter </a:t>
            </a:r>
            <a:r>
              <a:rPr lang="cs-CZ" sz="1000" b="1" baseline="0" dirty="0" err="1" smtClean="0"/>
              <a:t>C</a:t>
            </a:r>
            <a:r>
              <a:rPr lang="cs-CZ" sz="1000" baseline="0" dirty="0" err="1" smtClean="0"/>
              <a:t>ontrol</a:t>
            </a:r>
            <a:r>
              <a:rPr lang="cs-CZ" sz="1000" baseline="0" dirty="0" smtClean="0"/>
              <a:t> </a:t>
            </a:r>
            <a:r>
              <a:rPr lang="cs-CZ" sz="1000" b="1" baseline="0" dirty="0" smtClean="0"/>
              <a:t>R</a:t>
            </a:r>
            <a:r>
              <a:rPr lang="cs-CZ" sz="1000" baseline="0" dirty="0" smtClean="0"/>
              <a:t>egister A,B</a:t>
            </a:r>
          </a:p>
          <a:p>
            <a:r>
              <a:rPr lang="cs-CZ" sz="1000" b="1" baseline="0" dirty="0" smtClean="0"/>
              <a:t>WGM0</a:t>
            </a:r>
            <a:r>
              <a:rPr lang="cs-CZ" sz="1000" baseline="0" dirty="0" smtClean="0"/>
              <a:t> - </a:t>
            </a:r>
            <a:r>
              <a:rPr lang="cs-CZ" sz="1000" b="1" baseline="0" dirty="0" err="1" smtClean="0"/>
              <a:t>W</a:t>
            </a:r>
            <a:r>
              <a:rPr lang="cs-CZ" sz="1000" baseline="0" dirty="0" err="1" smtClean="0"/>
              <a:t>aveform</a:t>
            </a:r>
            <a:r>
              <a:rPr lang="cs-CZ" sz="1000" baseline="0" dirty="0" smtClean="0"/>
              <a:t> </a:t>
            </a:r>
            <a:r>
              <a:rPr lang="cs-CZ" sz="1000" b="1" baseline="0" dirty="0" err="1" smtClean="0"/>
              <a:t>G</a:t>
            </a:r>
            <a:r>
              <a:rPr lang="cs-CZ" sz="1000" baseline="0" dirty="0" err="1" smtClean="0"/>
              <a:t>eneration</a:t>
            </a:r>
            <a:r>
              <a:rPr lang="cs-CZ" sz="1000" baseline="0" dirty="0" smtClean="0"/>
              <a:t> </a:t>
            </a:r>
            <a:r>
              <a:rPr lang="cs-CZ" sz="1000" b="1" baseline="0" dirty="0" smtClean="0"/>
              <a:t>M</a:t>
            </a:r>
            <a:r>
              <a:rPr lang="cs-CZ" sz="1000" baseline="0" dirty="0" smtClean="0"/>
              <a:t>ode</a:t>
            </a:r>
          </a:p>
          <a:p>
            <a:r>
              <a:rPr lang="cs-CZ" sz="1000" b="1" baseline="0" dirty="0" smtClean="0"/>
              <a:t>COM0A,B</a:t>
            </a:r>
            <a:r>
              <a:rPr lang="cs-CZ" sz="1000" baseline="0" dirty="0" smtClean="0"/>
              <a:t> - </a:t>
            </a:r>
            <a:r>
              <a:rPr lang="cs-CZ" sz="1000" b="1" baseline="0" dirty="0" smtClean="0"/>
              <a:t>Co</a:t>
            </a:r>
            <a:r>
              <a:rPr lang="cs-CZ" sz="1000" baseline="0" dirty="0" smtClean="0"/>
              <a:t>mpare </a:t>
            </a:r>
            <a:r>
              <a:rPr lang="cs-CZ" sz="1000" b="1" baseline="0" dirty="0" err="1" smtClean="0"/>
              <a:t>M</a:t>
            </a:r>
            <a:r>
              <a:rPr lang="cs-CZ" sz="1000" baseline="0" dirty="0" err="1" smtClean="0"/>
              <a:t>atch</a:t>
            </a:r>
            <a:r>
              <a:rPr lang="cs-CZ" sz="1000" baseline="0" dirty="0" smtClean="0"/>
              <a:t> Output Mode</a:t>
            </a:r>
          </a:p>
          <a:p>
            <a:r>
              <a:rPr lang="cs-CZ" sz="1000" b="1" baseline="0" dirty="0" smtClean="0"/>
              <a:t>CS0 </a:t>
            </a:r>
            <a:r>
              <a:rPr lang="cs-CZ" sz="1000" baseline="0" dirty="0" smtClean="0"/>
              <a:t>- </a:t>
            </a:r>
            <a:r>
              <a:rPr lang="cs-CZ" sz="1000" b="1" baseline="0" dirty="0" err="1" smtClean="0"/>
              <a:t>C</a:t>
            </a:r>
            <a:r>
              <a:rPr lang="cs-CZ" sz="1000" baseline="0" dirty="0" err="1" smtClean="0"/>
              <a:t>lock</a:t>
            </a:r>
            <a:r>
              <a:rPr lang="cs-CZ" sz="1000" baseline="0" dirty="0" smtClean="0"/>
              <a:t> </a:t>
            </a:r>
            <a:r>
              <a:rPr lang="cs-CZ" sz="1000" b="1" baseline="0" dirty="0" smtClean="0"/>
              <a:t>S</a:t>
            </a:r>
            <a:r>
              <a:rPr lang="cs-CZ" sz="1000" baseline="0" dirty="0" smtClean="0"/>
              <a:t>elect</a:t>
            </a:r>
          </a:p>
          <a:p>
            <a:r>
              <a:rPr lang="cs-CZ" sz="1000" b="1" baseline="0" dirty="0" smtClean="0"/>
              <a:t>FOC</a:t>
            </a:r>
            <a:r>
              <a:rPr lang="cs-CZ" sz="1000" baseline="0" dirty="0" smtClean="0"/>
              <a:t> - </a:t>
            </a:r>
            <a:r>
              <a:rPr lang="cs-CZ" sz="1000" b="1" baseline="0" dirty="0" err="1" smtClean="0"/>
              <a:t>F</a:t>
            </a:r>
            <a:r>
              <a:rPr lang="cs-CZ" sz="1000" baseline="0" dirty="0" err="1" smtClean="0"/>
              <a:t>orce</a:t>
            </a:r>
            <a:r>
              <a:rPr lang="cs-CZ" sz="1000" baseline="0" dirty="0" smtClean="0"/>
              <a:t> </a:t>
            </a:r>
            <a:r>
              <a:rPr lang="cs-CZ" sz="1000" b="1" baseline="0" dirty="0" smtClean="0"/>
              <a:t>O</a:t>
            </a:r>
            <a:r>
              <a:rPr lang="cs-CZ" sz="1000" baseline="0" dirty="0" smtClean="0"/>
              <a:t>utput </a:t>
            </a:r>
            <a:r>
              <a:rPr lang="cs-CZ" sz="1000" b="1" baseline="0" dirty="0" smtClean="0"/>
              <a:t>Co</a:t>
            </a:r>
            <a:r>
              <a:rPr lang="cs-CZ" sz="1000" baseline="0" dirty="0" smtClean="0"/>
              <a:t>mpare</a:t>
            </a:r>
          </a:p>
          <a:p>
            <a:r>
              <a:rPr lang="cs-CZ" sz="1000" b="1" baseline="0" dirty="0" smtClean="0"/>
              <a:t>OCR0A,B</a:t>
            </a:r>
            <a:r>
              <a:rPr lang="cs-CZ" sz="1000" baseline="0" dirty="0" smtClean="0"/>
              <a:t> - </a:t>
            </a:r>
            <a:r>
              <a:rPr lang="cs-CZ" sz="1000" b="1" baseline="0" dirty="0" smtClean="0"/>
              <a:t>O</a:t>
            </a:r>
            <a:r>
              <a:rPr lang="cs-CZ" sz="1000" baseline="0" dirty="0" smtClean="0"/>
              <a:t>utput </a:t>
            </a:r>
            <a:r>
              <a:rPr lang="cs-CZ" sz="1000" b="1" baseline="0" dirty="0" smtClean="0"/>
              <a:t>C</a:t>
            </a:r>
            <a:r>
              <a:rPr lang="cs-CZ" sz="1000" baseline="0" dirty="0" smtClean="0"/>
              <a:t>ompare </a:t>
            </a:r>
            <a:r>
              <a:rPr lang="cs-CZ" sz="1000" b="1" baseline="0" dirty="0" smtClean="0"/>
              <a:t>R</a:t>
            </a:r>
            <a:r>
              <a:rPr lang="cs-CZ" sz="1000" baseline="0" dirty="0" smtClean="0"/>
              <a:t>egister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E2342-14F7-425B-93D2-D06753AC8677}" type="slidenum">
              <a:rPr lang="cs-CZ">
                <a:solidFill>
                  <a:prstClr val="black"/>
                </a:solidFill>
              </a:rPr>
              <a:pPr/>
              <a:t>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F9DF9-5EF2-474E-8FA6-3A8B73747D6A}" type="slidenum">
              <a:rPr lang="cs-CZ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F9DF9-5EF2-474E-8FA6-3A8B73747D6A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F9DF9-5EF2-474E-8FA6-3A8B73747D6A}" type="slidenum">
              <a:rPr lang="cs-CZ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F9DF9-5EF2-474E-8FA6-3A8B73747D6A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Do pracovního</a:t>
            </a:r>
            <a:r>
              <a:rPr lang="cs-CZ" baseline="0" dirty="0" smtClean="0"/>
              <a:t> listu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F9DF9-5EF2-474E-8FA6-3A8B73747D6A}" type="slidenum">
              <a:rPr lang="cs-CZ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F9DF9-5EF2-474E-8FA6-3A8B73747D6A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383F7-2EE9-4D4C-A25D-890BE40E0459}" type="slidenum">
              <a:rPr lang="cs-CZ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2000" b="1" dirty="0" smtClean="0"/>
              <a:t>TCCR0A,B</a:t>
            </a:r>
            <a:r>
              <a:rPr lang="cs-CZ" sz="2000" baseline="0" dirty="0" smtClean="0"/>
              <a:t> – </a:t>
            </a:r>
            <a:r>
              <a:rPr lang="cs-CZ" sz="2000" b="1" baseline="0" dirty="0" smtClean="0"/>
              <a:t>T</a:t>
            </a:r>
            <a:r>
              <a:rPr lang="cs-CZ" sz="2000" baseline="0" dirty="0" smtClean="0"/>
              <a:t>imer/</a:t>
            </a:r>
            <a:r>
              <a:rPr lang="cs-CZ" sz="2000" b="1" baseline="0" dirty="0" smtClean="0"/>
              <a:t>C</a:t>
            </a:r>
            <a:r>
              <a:rPr lang="cs-CZ" sz="2000" baseline="0" dirty="0" smtClean="0"/>
              <a:t>ounter </a:t>
            </a:r>
            <a:r>
              <a:rPr lang="cs-CZ" sz="2000" b="1" baseline="0" dirty="0" err="1" smtClean="0"/>
              <a:t>C</a:t>
            </a:r>
            <a:r>
              <a:rPr lang="cs-CZ" sz="2000" baseline="0" dirty="0" err="1" smtClean="0"/>
              <a:t>ontrol</a:t>
            </a:r>
            <a:r>
              <a:rPr lang="cs-CZ" sz="2000" baseline="0" dirty="0" smtClean="0"/>
              <a:t> </a:t>
            </a:r>
            <a:r>
              <a:rPr lang="cs-CZ" sz="2000" b="1" baseline="0" dirty="0" smtClean="0"/>
              <a:t>R</a:t>
            </a:r>
            <a:r>
              <a:rPr lang="cs-CZ" sz="2000" baseline="0" dirty="0" smtClean="0"/>
              <a:t>egister A,B</a:t>
            </a:r>
          </a:p>
          <a:p>
            <a:r>
              <a:rPr lang="cs-CZ" sz="2000" b="1" baseline="0" dirty="0" smtClean="0"/>
              <a:t>WGM0</a:t>
            </a:r>
            <a:r>
              <a:rPr lang="cs-CZ" sz="2000" baseline="0" dirty="0" smtClean="0"/>
              <a:t> - </a:t>
            </a:r>
            <a:r>
              <a:rPr lang="cs-CZ" sz="2000" b="1" baseline="0" dirty="0" err="1" smtClean="0"/>
              <a:t>W</a:t>
            </a:r>
            <a:r>
              <a:rPr lang="cs-CZ" sz="2000" baseline="0" dirty="0" err="1" smtClean="0"/>
              <a:t>aveform</a:t>
            </a:r>
            <a:r>
              <a:rPr lang="cs-CZ" sz="2000" baseline="0" dirty="0" smtClean="0"/>
              <a:t> </a:t>
            </a:r>
            <a:r>
              <a:rPr lang="cs-CZ" sz="2000" b="1" baseline="0" dirty="0" err="1" smtClean="0"/>
              <a:t>G</a:t>
            </a:r>
            <a:r>
              <a:rPr lang="cs-CZ" sz="2000" baseline="0" dirty="0" err="1" smtClean="0"/>
              <a:t>eneration</a:t>
            </a:r>
            <a:r>
              <a:rPr lang="cs-CZ" sz="2000" baseline="0" dirty="0" smtClean="0"/>
              <a:t> </a:t>
            </a:r>
            <a:r>
              <a:rPr lang="cs-CZ" sz="2000" b="1" baseline="0" dirty="0" smtClean="0"/>
              <a:t>M</a:t>
            </a:r>
            <a:r>
              <a:rPr lang="cs-CZ" sz="2000" baseline="0" dirty="0" smtClean="0"/>
              <a:t>ode</a:t>
            </a:r>
          </a:p>
          <a:p>
            <a:r>
              <a:rPr lang="cs-CZ" sz="2000" b="1" baseline="0" dirty="0" smtClean="0"/>
              <a:t>COM0A,B</a:t>
            </a:r>
            <a:r>
              <a:rPr lang="cs-CZ" sz="2000" baseline="0" dirty="0" smtClean="0"/>
              <a:t> - </a:t>
            </a:r>
            <a:r>
              <a:rPr lang="cs-CZ" sz="2000" b="1" baseline="0" dirty="0" smtClean="0"/>
              <a:t>Co</a:t>
            </a:r>
            <a:r>
              <a:rPr lang="cs-CZ" sz="2000" baseline="0" dirty="0" smtClean="0"/>
              <a:t>mpare </a:t>
            </a:r>
            <a:r>
              <a:rPr lang="cs-CZ" sz="2000" b="1" baseline="0" dirty="0" err="1" smtClean="0"/>
              <a:t>M</a:t>
            </a:r>
            <a:r>
              <a:rPr lang="cs-CZ" sz="2000" baseline="0" dirty="0" err="1" smtClean="0"/>
              <a:t>atch</a:t>
            </a:r>
            <a:r>
              <a:rPr lang="cs-CZ" sz="2000" baseline="0" dirty="0" smtClean="0"/>
              <a:t> Output Mode</a:t>
            </a:r>
          </a:p>
          <a:p>
            <a:r>
              <a:rPr lang="cs-CZ" sz="2000" b="1" baseline="0" dirty="0" smtClean="0"/>
              <a:t>CS0 </a:t>
            </a:r>
            <a:r>
              <a:rPr lang="cs-CZ" sz="2000" baseline="0" dirty="0" smtClean="0"/>
              <a:t>- </a:t>
            </a:r>
            <a:r>
              <a:rPr lang="cs-CZ" sz="2000" b="1" baseline="0" dirty="0" err="1" smtClean="0"/>
              <a:t>C</a:t>
            </a:r>
            <a:r>
              <a:rPr lang="cs-CZ" sz="2000" baseline="0" dirty="0" err="1" smtClean="0"/>
              <a:t>lock</a:t>
            </a:r>
            <a:r>
              <a:rPr lang="cs-CZ" sz="2000" baseline="0" dirty="0" smtClean="0"/>
              <a:t> </a:t>
            </a:r>
            <a:r>
              <a:rPr lang="cs-CZ" sz="2000" b="1" baseline="0" dirty="0" smtClean="0"/>
              <a:t>S</a:t>
            </a:r>
            <a:r>
              <a:rPr lang="cs-CZ" sz="2000" baseline="0" dirty="0" smtClean="0"/>
              <a:t>elect</a:t>
            </a:r>
          </a:p>
          <a:p>
            <a:r>
              <a:rPr lang="cs-CZ" sz="2000" b="1" baseline="0" dirty="0" smtClean="0"/>
              <a:t>FOC</a:t>
            </a:r>
            <a:r>
              <a:rPr lang="cs-CZ" sz="2000" baseline="0" dirty="0" smtClean="0"/>
              <a:t> - </a:t>
            </a:r>
            <a:r>
              <a:rPr lang="cs-CZ" sz="2000" b="1" baseline="0" dirty="0" err="1" smtClean="0"/>
              <a:t>F</a:t>
            </a:r>
            <a:r>
              <a:rPr lang="cs-CZ" sz="2000" baseline="0" dirty="0" err="1" smtClean="0"/>
              <a:t>orce</a:t>
            </a:r>
            <a:r>
              <a:rPr lang="cs-CZ" sz="2000" baseline="0" dirty="0" smtClean="0"/>
              <a:t> </a:t>
            </a:r>
            <a:r>
              <a:rPr lang="cs-CZ" sz="2000" b="1" baseline="0" dirty="0" smtClean="0"/>
              <a:t>O</a:t>
            </a:r>
            <a:r>
              <a:rPr lang="cs-CZ" sz="2000" baseline="0" dirty="0" smtClean="0"/>
              <a:t>utput </a:t>
            </a:r>
            <a:r>
              <a:rPr lang="cs-CZ" sz="2000" b="1" baseline="0" dirty="0" smtClean="0"/>
              <a:t>Co</a:t>
            </a:r>
            <a:r>
              <a:rPr lang="cs-CZ" sz="2000" baseline="0" dirty="0" smtClean="0"/>
              <a:t>mpare</a:t>
            </a:r>
          </a:p>
          <a:p>
            <a:r>
              <a:rPr lang="cs-CZ" sz="2000" b="1" baseline="0" dirty="0" smtClean="0"/>
              <a:t>OCR0A,B</a:t>
            </a:r>
            <a:r>
              <a:rPr lang="cs-CZ" sz="2000" baseline="0" dirty="0" smtClean="0"/>
              <a:t> - </a:t>
            </a:r>
            <a:r>
              <a:rPr lang="cs-CZ" sz="2000" b="1" baseline="0" dirty="0" smtClean="0"/>
              <a:t>O</a:t>
            </a:r>
            <a:r>
              <a:rPr lang="cs-CZ" sz="2000" baseline="0" dirty="0" smtClean="0"/>
              <a:t>utput </a:t>
            </a:r>
            <a:r>
              <a:rPr lang="cs-CZ" sz="2000" b="1" baseline="0" dirty="0" smtClean="0"/>
              <a:t>C</a:t>
            </a:r>
            <a:r>
              <a:rPr lang="cs-CZ" sz="2000" baseline="0" dirty="0" smtClean="0"/>
              <a:t>ompare </a:t>
            </a:r>
            <a:r>
              <a:rPr lang="cs-CZ" sz="2000" b="1" baseline="0" dirty="0" smtClean="0"/>
              <a:t>R</a:t>
            </a:r>
            <a:r>
              <a:rPr lang="cs-CZ" sz="2000" baseline="0" dirty="0" smtClean="0"/>
              <a:t>egister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5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algn="r"/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347E44-1AAC-420B-AB32-12DDDBCDE8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9EF09-CD29-477D-ABCE-FD6C28D0507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A7743F0B-D3BD-4B64-87E9-5E7926EE0CE3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4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F7D18-8356-410F-86CC-C0A59AA6E5C2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FFF29617-F229-4AA3-AF63-629A34F9D0C9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8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E9C55-C54B-46F2-802C-C950BBC5F97F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EC377670-D1B4-4464-8ADD-7E5B3403F0F4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3892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CD1D1-1FD1-4BD2-B5AA-BAAE11F8E4F6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AD5EE032-125E-4EF1-897C-C6C132F4C071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2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E9C55-C54B-46F2-802C-C950BBC5F97F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EC377670-D1B4-4464-8ADD-7E5B3403F0F4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817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5563"/>
            <a:ext cx="7772400" cy="7191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57188" y="1412875"/>
            <a:ext cx="4125912" cy="49704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5500" y="1412875"/>
            <a:ext cx="4127500" cy="49704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>
                <a:solidFill>
                  <a:srgbClr val="000000"/>
                </a:solidFill>
              </a:rPr>
              <a:t> </a:t>
            </a:r>
            <a:fld id="{72F054CC-169B-405A-8EFC-341DCDFEA7D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580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FCE2D9-6AD3-4231-B397-0257783385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5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" y="2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>
                  <a:defRPr/>
                </a:pPr>
                <a:endParaRPr lang="cs-CZ" sz="2400" b="1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5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1" y="1828803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1" y="4267203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algn="r"/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347E44-1AAC-420B-AB32-12DDDBCDE8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6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8903D-23E7-46FD-A74A-6DF06809A117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F6A0C1FC-A554-491D-A23A-A703A9D524E7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0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6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6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0DF35-2688-4F44-9F8C-2107F806ADC6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9145DC76-6872-4DF4-9E14-3C9F149DB051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25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2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87A52-E705-490A-838D-8B1C5ED7F7CC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3CCA7D36-5D0B-46DA-8B86-93CC45348741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9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8903D-23E7-46FD-A74A-6DF06809A117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F6A0C1FC-A554-491D-A23A-A703A9D524E7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7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CE658-0EE9-48FF-B2F3-346B209313CA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6FC0A10C-74C9-4EDA-8B18-281A1C85680F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2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259AA-69C5-45ED-B1EF-90BAC465720E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4A972A3D-E40E-44AE-8599-5054B70DFC1D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18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2316D-E476-4C1C-97C5-38113797E089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BB126D77-9135-4E47-A5DC-34E5006577A9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03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6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249D1-C02F-4E77-A829-446A2E49D60E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BC81E695-55B3-4878-8A1B-BFF729C1E317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39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6806B-82A5-4237-952D-C352BA9CEF6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5C5BDBD8-354C-4C33-8509-9899503E8362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58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9EF09-CD29-477D-ABCE-FD6C28D0507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A7743F0B-D3BD-4B64-87E9-5E7926EE0CE3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92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3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F7D18-8356-410F-86CC-C0A59AA6E5C2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FFF29617-F229-4AA3-AF63-629A34F9D0C9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25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2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2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2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E9C55-C54B-46F2-802C-C950BBC5F97F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EC377670-D1B4-4464-8ADD-7E5B3403F0F4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49770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457202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2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2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2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2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CD1D1-1FD1-4BD2-B5AA-BAAE11F8E4F6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AD5EE032-125E-4EF1-897C-C6C132F4C071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4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2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2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2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E9C55-C54B-46F2-802C-C950BBC5F97F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EC377670-D1B4-4464-8ADD-7E5B3403F0F4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9744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0DF35-2688-4F44-9F8C-2107F806ADC6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9145DC76-6872-4DF4-9E14-3C9F149DB051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3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2" y="55569"/>
            <a:ext cx="7772400" cy="7191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57191" y="1412881"/>
            <a:ext cx="4125912" cy="49704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5500" y="1412881"/>
            <a:ext cx="4127500" cy="49704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81002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>
                <a:solidFill>
                  <a:srgbClr val="000000"/>
                </a:solidFill>
              </a:rPr>
              <a:t> </a:t>
            </a:r>
            <a:fld id="{72F054CC-169B-405A-8EFC-341DCDFEA7D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2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58002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FCE2D9-6AD3-4231-B397-0257783385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87A52-E705-490A-838D-8B1C5ED7F7CC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3CCA7D36-5D0B-46DA-8B86-93CC45348741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9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CE658-0EE9-48FF-B2F3-346B209313CA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6FC0A10C-74C9-4EDA-8B18-281A1C85680F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7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259AA-69C5-45ED-B1EF-90BAC465720E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4A972A3D-E40E-44AE-8599-5054B70DFC1D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2316D-E476-4C1C-97C5-38113797E089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BB126D77-9135-4E47-A5DC-34E5006577A9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249D1-C02F-4E77-A829-446A2E49D60E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BC81E695-55B3-4878-8A1B-BFF729C1E317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9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6806B-82A5-4237-952D-C352BA9CEF6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r>
              <a:rPr lang="cs-CZ" dirty="0" smtClean="0">
                <a:solidFill>
                  <a:srgbClr val="000000"/>
                </a:solidFill>
              </a:rPr>
              <a:t> </a:t>
            </a:r>
            <a:fld id="{5C5BDBD8-354C-4C33-8509-9899503E8362}" type="slidenum">
              <a:rPr lang="cs-CZ" smtClean="0">
                <a:solidFill>
                  <a:srgbClr val="000000"/>
                </a:solidFill>
              </a:rPr>
              <a:pPr algn="r"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6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 eaLnBrk="0" hangingPunct="0"/>
            <a:endParaRPr lang="cs-CZ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eaLnBrk="0" hangingPunct="0"/>
            <a:fld id="{A24E9C55-C54B-46F2-802C-C950BBC5F97F}" type="slidenum">
              <a:rPr lang="cs-CZ" b="1">
                <a:solidFill>
                  <a:srgbClr val="000000"/>
                </a:solidFill>
                <a:cs typeface="+mn-cs"/>
              </a:rPr>
              <a:pPr eaLnBrk="0" hangingPunct="0"/>
              <a:t>‹#›</a:t>
            </a:fld>
            <a:endParaRPr lang="cs-CZ" b="1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6633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6633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CC66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6633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CC66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CC66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 algn="r" eaLnBrk="0" hangingPunct="0"/>
            <a:r>
              <a:rPr lang="cs-CZ" b="1" dirty="0">
                <a:solidFill>
                  <a:srgbClr val="000000"/>
                </a:solidFill>
                <a:cs typeface="+mn-cs"/>
              </a:rPr>
              <a:t> </a:t>
            </a:r>
            <a:fld id="{EC377670-D1B4-4464-8ADD-7E5B3403F0F4}" type="slidenum">
              <a:rPr lang="cs-CZ" b="1">
                <a:solidFill>
                  <a:srgbClr val="000000"/>
                </a:solidFill>
                <a:cs typeface="+mn-cs"/>
              </a:rPr>
              <a:pPr algn="r" eaLnBrk="0" hangingPunct="0"/>
              <a:t>‹#›</a:t>
            </a:fld>
            <a:endParaRPr lang="cs-CZ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8172450" y="692150"/>
            <a:ext cx="792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cs-CZ" sz="24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3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 eaLnBrk="0" hangingPunct="0"/>
            <a:endParaRPr lang="cs-CZ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 eaLnBrk="0" hangingPunct="0"/>
            <a:fld id="{A24E9C55-C54B-46F2-802C-C950BBC5F97F}" type="slidenum">
              <a:rPr lang="cs-CZ" b="1">
                <a:solidFill>
                  <a:srgbClr val="000000"/>
                </a:solidFill>
                <a:cs typeface="+mn-cs"/>
              </a:rPr>
              <a:pPr eaLnBrk="0" hangingPunct="0"/>
              <a:t>‹#›</a:t>
            </a:fld>
            <a:endParaRPr lang="cs-CZ" b="1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" y="0"/>
            <a:ext cx="9144000" cy="546100"/>
            <a:chOff x="0" y="0"/>
            <a:chExt cx="5760" cy="34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6633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6633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CC66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6633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CC66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defRPr/>
              </a:pPr>
              <a:endParaRPr lang="cs-CZ" sz="2400" b="1" dirty="0">
                <a:solidFill>
                  <a:srgbClr val="CC66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2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7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 algn="r" eaLnBrk="0" hangingPunct="0"/>
            <a:r>
              <a:rPr lang="cs-CZ" b="1" dirty="0">
                <a:solidFill>
                  <a:srgbClr val="000000"/>
                </a:solidFill>
                <a:cs typeface="+mn-cs"/>
              </a:rPr>
              <a:t> </a:t>
            </a:r>
            <a:fld id="{EC377670-D1B4-4464-8ADD-7E5B3403F0F4}" type="slidenum">
              <a:rPr lang="cs-CZ" b="1">
                <a:solidFill>
                  <a:srgbClr val="000000"/>
                </a:solidFill>
                <a:cs typeface="+mn-cs"/>
              </a:rPr>
              <a:pPr algn="r" eaLnBrk="0" hangingPunct="0"/>
              <a:t>‹#›</a:t>
            </a:fld>
            <a:endParaRPr lang="cs-CZ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8172456" y="692154"/>
            <a:ext cx="79216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cs-CZ" sz="24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8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2880000" y="1800000"/>
            <a:ext cx="6019800" cy="2243142"/>
          </a:xfrm>
        </p:spPr>
        <p:txBody>
          <a:bodyPr/>
          <a:lstStyle/>
          <a:p>
            <a:r>
              <a:rPr lang="cs-CZ" sz="8800" b="1" dirty="0" smtClean="0"/>
              <a:t>TEP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600" b="1" dirty="0" smtClean="0"/>
              <a:t>USART</a:t>
            </a:r>
            <a:endParaRPr lang="cs-CZ" sz="4600" b="1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0000" y="4320000"/>
            <a:ext cx="6264000" cy="707886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cs-CZ" sz="4000" b="1" dirty="0" smtClean="0">
                <a:solidFill>
                  <a:schemeClr val="accent5">
                    <a:lumMod val="25000"/>
                  </a:schemeClr>
                </a:solidFill>
              </a:rPr>
              <a:t>č.11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1" y="5599113"/>
            <a:ext cx="5761037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lj\prezentace\MIT\AVR\Seriovy prenos\usart_AVRme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369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69946"/>
            <a:ext cx="8244488" cy="400110"/>
          </a:xfrm>
          <a:noFill/>
          <a:ln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Registr UCSR0A,B,C</a:t>
            </a:r>
          </a:p>
        </p:txBody>
      </p:sp>
    </p:spTree>
    <p:extLst>
      <p:ext uri="{BB962C8B-B14F-4D97-AF65-F5344CB8AC3E}">
        <p14:creationId xmlns:p14="http://schemas.microsoft.com/office/powerpoint/2010/main" val="24602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440001"/>
            <a:ext cx="8784000" cy="1723549"/>
          </a:xfrm>
          <a:noFill/>
          <a:ln/>
        </p:spPr>
        <p:txBody>
          <a:bodyPr>
            <a:spAutoFit/>
          </a:bodyPr>
          <a:lstStyle/>
          <a:p>
            <a:pPr marL="360000" indent="-3600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2400" dirty="0" smtClean="0">
                <a:latin typeface="Arial" charset="0"/>
              </a:rPr>
              <a:t>Téma</a:t>
            </a:r>
            <a:r>
              <a:rPr lang="cs-CZ" sz="2400" dirty="0">
                <a:latin typeface="Arial" charset="0"/>
              </a:rPr>
              <a:t>	</a:t>
            </a:r>
            <a:r>
              <a:rPr lang="cs-CZ" b="1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USART</a:t>
            </a:r>
            <a:endParaRPr lang="cs-CZ" b="1" dirty="0" smtClean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2400" dirty="0" smtClean="0"/>
              <a:t>Předmět</a:t>
            </a:r>
            <a:r>
              <a:rPr lang="cs-CZ" dirty="0" smtClean="0"/>
              <a:t> </a:t>
            </a:r>
            <a:r>
              <a:rPr lang="cs-CZ" dirty="0"/>
              <a:t>	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TEP</a:t>
            </a:r>
            <a:endParaRPr lang="cs-CZ" b="1" dirty="0"/>
          </a:p>
          <a:p>
            <a:pPr marL="360000" indent="-3600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cs-CZ" sz="2400" dirty="0" smtClean="0"/>
              <a:t>Autor</a:t>
            </a:r>
            <a:r>
              <a:rPr lang="cs-CZ" sz="2400" dirty="0"/>
              <a:t>	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Juránek Leoš Ing</a:t>
            </a: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cs-CZ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00" y="288000"/>
            <a:ext cx="7772400" cy="720000"/>
          </a:xfrm>
          <a:noFill/>
          <a:ln/>
        </p:spPr>
        <p:txBody>
          <a:bodyPr/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TEP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0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60002" y="1295406"/>
            <a:ext cx="878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4000" indent="-504000" eaLnBrk="0" hangingPunct="0">
              <a:spcAft>
                <a:spcPts val="2400"/>
              </a:spcAft>
              <a:buClr>
                <a:srgbClr val="00007D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3200" b="1" dirty="0">
                <a:solidFill>
                  <a:srgbClr val="000000"/>
                </a:solidFill>
                <a:latin typeface="Verdana" pitchFamily="34" charset="0"/>
              </a:rPr>
              <a:t>U</a:t>
            </a:r>
            <a:r>
              <a:rPr lang="en-US" sz="3200" dirty="0">
                <a:solidFill>
                  <a:srgbClr val="000000"/>
                </a:solidFill>
                <a:latin typeface="Verdana" pitchFamily="34" charset="0"/>
              </a:rPr>
              <a:t>niversal </a:t>
            </a:r>
            <a:r>
              <a:rPr lang="en-US" sz="3200" b="1" dirty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en-US" sz="3200" dirty="0">
                <a:solidFill>
                  <a:srgbClr val="000000"/>
                </a:solidFill>
                <a:latin typeface="Verdana" pitchFamily="34" charset="0"/>
              </a:rPr>
              <a:t>ynchronous and </a:t>
            </a:r>
            <a:r>
              <a:rPr lang="en-US" sz="3200" b="1" dirty="0">
                <a:solidFill>
                  <a:srgbClr val="000000"/>
                </a:solidFill>
                <a:latin typeface="Verdana" pitchFamily="34" charset="0"/>
              </a:rPr>
              <a:t>A</a:t>
            </a:r>
            <a:r>
              <a:rPr lang="en-US" sz="3200" dirty="0">
                <a:solidFill>
                  <a:srgbClr val="000000"/>
                </a:solidFill>
                <a:latin typeface="Verdana" pitchFamily="34" charset="0"/>
              </a:rPr>
              <a:t>synchronous serial </a:t>
            </a:r>
            <a:r>
              <a:rPr lang="en-US" sz="3200" b="1" dirty="0">
                <a:solidFill>
                  <a:srgbClr val="000000"/>
                </a:solidFill>
                <a:latin typeface="Verdana" pitchFamily="34" charset="0"/>
              </a:rPr>
              <a:t>R</a:t>
            </a:r>
            <a:r>
              <a:rPr lang="en-US" sz="3200" dirty="0">
                <a:solidFill>
                  <a:srgbClr val="000000"/>
                </a:solidFill>
                <a:latin typeface="Verdana" pitchFamily="34" charset="0"/>
              </a:rPr>
              <a:t>eceiver and </a:t>
            </a: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</a:rPr>
              <a:t>ransmitter</a:t>
            </a:r>
            <a:endParaRPr lang="cs-CZ" sz="3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04000" indent="-504000" eaLnBrk="0" hangingPunct="0">
              <a:spcAft>
                <a:spcPts val="2400"/>
              </a:spcAft>
              <a:buClr>
                <a:srgbClr val="00007D"/>
              </a:buClr>
              <a:buSzPct val="100000"/>
              <a:buFont typeface="Wingdings" pitchFamily="2" charset="2"/>
              <a:buChar char="n"/>
              <a:defRPr/>
            </a:pPr>
            <a:r>
              <a:rPr lang="cs-CZ" sz="3200" dirty="0" smtClean="0">
                <a:solidFill>
                  <a:srgbClr val="000000"/>
                </a:solidFill>
                <a:latin typeface="Verdana" pitchFamily="34" charset="0"/>
              </a:rPr>
              <a:t>Sériový synchronní a asynchronní přijímač a vysílač</a:t>
            </a:r>
          </a:p>
          <a:p>
            <a:pPr marL="504000" indent="-504000" eaLnBrk="0" hangingPunct="0">
              <a:spcAft>
                <a:spcPts val="2400"/>
              </a:spcAft>
              <a:buClr>
                <a:srgbClr val="00007D"/>
              </a:buClr>
              <a:buSzPct val="100000"/>
              <a:buFont typeface="Wingdings" pitchFamily="2" charset="2"/>
              <a:buChar char="n"/>
              <a:defRPr/>
            </a:pPr>
            <a:r>
              <a:rPr lang="cs-CZ" sz="3200" dirty="0" smtClean="0">
                <a:solidFill>
                  <a:srgbClr val="000000"/>
                </a:solidFill>
                <a:latin typeface="Verdana" pitchFamily="34" charset="0"/>
              </a:rPr>
              <a:t>ATmega má 4 jednotky USART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005" y="288004"/>
            <a:ext cx="8104183" cy="720000"/>
          </a:xfrm>
        </p:spPr>
        <p:txBody>
          <a:bodyPr/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USART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0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005" y="288004"/>
            <a:ext cx="8104183" cy="720000"/>
          </a:xfrm>
        </p:spPr>
        <p:txBody>
          <a:bodyPr/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Schéma USART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40000" y="1080000"/>
            <a:ext cx="4680072" cy="3429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cs-CZ" sz="2400" b="1">
              <a:solidFill>
                <a:srgbClr val="FFFFFF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440000"/>
            <a:ext cx="2376264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2000" b="1" dirty="0" smtClean="0">
                <a:solidFill>
                  <a:srgbClr val="000000"/>
                </a:solidFill>
              </a:rPr>
              <a:t>Vysílací registr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3240000"/>
            <a:ext cx="237626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b="1" dirty="0" smtClean="0">
                <a:solidFill>
                  <a:srgbClr val="000000"/>
                </a:solidFill>
              </a:rPr>
              <a:t>Registr nastavení přenosové rychlosti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228000" y="1292234"/>
            <a:ext cx="266448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eaLnBrk="0" hangingPunct="0"/>
            <a:r>
              <a:rPr lang="cs-CZ" sz="2400" b="1" dirty="0" smtClean="0">
                <a:solidFill>
                  <a:srgbClr val="000000"/>
                </a:solidFill>
              </a:rPr>
              <a:t>Synchronizační impulzy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228000" y="2517558"/>
            <a:ext cx="23762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eaLnBrk="0" hangingPunct="0"/>
            <a:r>
              <a:rPr lang="cs-CZ" sz="2400" b="1" dirty="0" smtClean="0">
                <a:solidFill>
                  <a:srgbClr val="000000"/>
                </a:solidFill>
              </a:rPr>
              <a:t>Vysílaná data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228000" y="3558213"/>
            <a:ext cx="23762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eaLnBrk="0" hangingPunct="0"/>
            <a:r>
              <a:rPr lang="cs-CZ" sz="2400" b="1" smtClean="0">
                <a:solidFill>
                  <a:srgbClr val="000000"/>
                </a:solidFill>
              </a:rPr>
              <a:t>Přijímaná data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39370" y="4534129"/>
            <a:ext cx="468070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eaLnBrk="0" hangingPunct="0"/>
            <a:r>
              <a:rPr lang="cs-CZ" sz="2000" dirty="0" smtClean="0">
                <a:solidFill>
                  <a:srgbClr val="000000"/>
                </a:solidFill>
              </a:rPr>
              <a:t>Události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cs-CZ" sz="2000" b="1" dirty="0" smtClean="0">
                <a:solidFill>
                  <a:srgbClr val="000000"/>
                </a:solidFill>
              </a:rPr>
              <a:t>Datový registr vysílače je prázdný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cs-CZ" sz="2000" b="1" dirty="0" smtClean="0">
                <a:solidFill>
                  <a:srgbClr val="000000"/>
                </a:solidFill>
              </a:rPr>
              <a:t>Vysílání rámce dokončeno</a:t>
            </a:r>
          </a:p>
          <a:p>
            <a:pPr marL="342900" indent="-342900" eaLnBrk="0" hangingPunct="0">
              <a:buFont typeface="Wingdings" panose="05000000000000000000" pitchFamily="2" charset="2"/>
              <a:buChar char="Ü"/>
            </a:pPr>
            <a:r>
              <a:rPr lang="cs-CZ" sz="2000" b="1" dirty="0" smtClean="0">
                <a:solidFill>
                  <a:srgbClr val="000000"/>
                </a:solidFill>
              </a:rPr>
              <a:t>Znak byl přijat</a:t>
            </a:r>
            <a:endParaRPr lang="cs-CZ" sz="2000" b="1" dirty="0">
              <a:solidFill>
                <a:srgbClr val="00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418870" y="3789040"/>
            <a:ext cx="719896" cy="0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5460041" y="1686611"/>
            <a:ext cx="719896" cy="0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460041" y="2748384"/>
            <a:ext cx="719896" cy="0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Obdélník 24"/>
          <p:cNvSpPr/>
          <p:nvPr/>
        </p:nvSpPr>
        <p:spPr>
          <a:xfrm>
            <a:off x="828000" y="1980000"/>
            <a:ext cx="2376264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2000" b="1" dirty="0" smtClean="0">
                <a:solidFill>
                  <a:srgbClr val="000000"/>
                </a:solidFill>
              </a:rPr>
              <a:t>Přijímací registr</a:t>
            </a:r>
            <a:endParaRPr 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/>
      <p:bldP spid="12" grpId="0"/>
      <p:bldP spid="14" grpId="0"/>
      <p:bldP spid="15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60002" y="1080006"/>
            <a:ext cx="878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4000" indent="-504000" eaLnBrk="0" hangingPunct="0">
              <a:spcAft>
                <a:spcPts val="2400"/>
              </a:spcAft>
              <a:buClr>
                <a:srgbClr val="00007D"/>
              </a:buClr>
              <a:buSzPct val="100000"/>
              <a:buFont typeface="Wingdings" pitchFamily="2" charset="2"/>
              <a:buChar char="n"/>
              <a:defRPr/>
            </a:pP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</a:rPr>
              <a:t>Princip práce s </a:t>
            </a:r>
            <a:r>
              <a:rPr lang="cs-CZ" sz="3200" b="1" dirty="0" err="1" smtClean="0">
                <a:solidFill>
                  <a:srgbClr val="000000"/>
                </a:solidFill>
                <a:latin typeface="Verdana" pitchFamily="34" charset="0"/>
              </a:rPr>
              <a:t>USARTem</a:t>
            </a:r>
            <a:endParaRPr lang="cs-CZ" sz="32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Verdana" pitchFamily="34" charset="0"/>
              </a:rPr>
              <a:t>Volba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režimu</a:t>
            </a:r>
          </a:p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Verdana" pitchFamily="34" charset="0"/>
              </a:rPr>
              <a:t>Naprogramování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 řídících registrů</a:t>
            </a:r>
          </a:p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Verdana" pitchFamily="34" charset="0"/>
              </a:rPr>
              <a:t>Nastavení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 přenosové rychlosti</a:t>
            </a:r>
          </a:p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Verdana" pitchFamily="34" charset="0"/>
              </a:rPr>
              <a:t>Čekací smyčka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na nějakou </a:t>
            </a:r>
            <a:r>
              <a:rPr lang="cs-CZ" sz="2800" b="1" dirty="0" smtClean="0">
                <a:solidFill>
                  <a:srgbClr val="000000"/>
                </a:solidFill>
                <a:latin typeface="Verdana" pitchFamily="34" charset="0"/>
              </a:rPr>
              <a:t>událost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, např. </a:t>
            </a:r>
            <a:r>
              <a:rPr lang="cs-CZ" sz="2800" i="1" dirty="0" smtClean="0">
                <a:solidFill>
                  <a:srgbClr val="000000"/>
                </a:solidFill>
                <a:latin typeface="Verdana" pitchFamily="34" charset="0"/>
              </a:rPr>
              <a:t>znak byl přijat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nebo </a:t>
            </a:r>
          </a:p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Verdana" pitchFamily="34" charset="0"/>
              </a:rPr>
              <a:t>Obsluha přerušení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vyvolané </a:t>
            </a:r>
            <a:r>
              <a:rPr lang="cs-CZ" sz="2800" b="1" dirty="0" smtClean="0">
                <a:solidFill>
                  <a:srgbClr val="000000"/>
                </a:solidFill>
                <a:latin typeface="Verdana" pitchFamily="34" charset="0"/>
              </a:rPr>
              <a:t>událostí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005" y="288004"/>
            <a:ext cx="8104183" cy="720000"/>
          </a:xfrm>
        </p:spPr>
        <p:txBody>
          <a:bodyPr/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Použití </a:t>
            </a:r>
            <a:r>
              <a:rPr lang="cs-CZ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USARTu</a:t>
            </a: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 aplikaci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5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60002" y="1080000"/>
            <a:ext cx="878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Wingdings" pitchFamily="2" charset="2"/>
              <a:buChar char="n"/>
              <a:defRPr/>
            </a:pP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</a:rPr>
              <a:t>Popis</a:t>
            </a:r>
          </a:p>
          <a:p>
            <a:pPr marL="504000" indent="-504000" eaLnBrk="0" hangingPunct="0">
              <a:spcAft>
                <a:spcPts val="600"/>
              </a:spcAft>
              <a:buClr>
                <a:srgbClr val="00007D"/>
              </a:buClr>
              <a:buSzPct val="100000"/>
              <a:buFont typeface="Wingdings" pitchFamily="2" charset="2"/>
              <a:buChar char="ü"/>
              <a:defRPr/>
            </a:pP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Režim 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synchronního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 nebo 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asynchronního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 přenosu</a:t>
            </a:r>
          </a:p>
          <a:p>
            <a:pPr marL="504000" indent="-504000" eaLnBrk="0" hangingPunct="0">
              <a:spcAft>
                <a:spcPts val="600"/>
              </a:spcAft>
              <a:buClr>
                <a:srgbClr val="00007D"/>
              </a:buClr>
              <a:buSzPct val="100000"/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Asynchronní přenos: </a:t>
            </a:r>
            <a:r>
              <a:rPr lang="cs-CZ" sz="2400" dirty="0">
                <a:solidFill>
                  <a:srgbClr val="000000"/>
                </a:solidFill>
                <a:latin typeface="Verdana" pitchFamily="34" charset="0"/>
              </a:rPr>
              <a:t>nastavení přenosové 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rychlosti, </a:t>
            </a:r>
            <a:r>
              <a:rPr lang="cs-CZ" sz="2400" dirty="0">
                <a:solidFill>
                  <a:srgbClr val="000000"/>
                </a:solidFill>
                <a:latin typeface="Verdana" pitchFamily="34" charset="0"/>
              </a:rPr>
              <a:t>nastavení 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parametrů rámce, (počet bitů znaku, počet </a:t>
            </a:r>
            <a:r>
              <a:rPr lang="cs-CZ" sz="2400" dirty="0" err="1" smtClean="0">
                <a:solidFill>
                  <a:srgbClr val="000000"/>
                </a:solidFill>
                <a:latin typeface="Verdana" pitchFamily="34" charset="0"/>
              </a:rPr>
              <a:t>stopbitů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, parita)</a:t>
            </a:r>
          </a:p>
          <a:p>
            <a:pPr marL="504000" indent="-504000" eaLnBrk="0" hangingPunct="0">
              <a:spcAft>
                <a:spcPts val="600"/>
              </a:spcAft>
              <a:buClr>
                <a:srgbClr val="00007D"/>
              </a:buClr>
              <a:buSzPct val="100000"/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Události</a:t>
            </a:r>
            <a:r>
              <a:rPr lang="cs-CZ" sz="2400" dirty="0" smtClean="0">
                <a:solidFill>
                  <a:srgbClr val="000000"/>
                </a:solidFill>
                <a:latin typeface="Verdana" pitchFamily="34" charset="0"/>
              </a:rPr>
              <a:t>, které generuje řídící logika</a:t>
            </a:r>
          </a:p>
          <a:p>
            <a:pPr marL="961200" lvl="1" indent="-504000" eaLnBrk="0" hangingPunct="0">
              <a:spcAft>
                <a:spcPts val="600"/>
              </a:spcAft>
              <a:buClr>
                <a:srgbClr val="00007D"/>
              </a:buClr>
              <a:buSzPct val="100000"/>
              <a:buFont typeface="Wingdings 3" pitchFamily="18" charset="2"/>
              <a:buChar char="¬"/>
              <a:defRPr/>
            </a:pPr>
            <a:r>
              <a:rPr lang="cs-CZ" sz="2400" b="1" dirty="0">
                <a:solidFill>
                  <a:srgbClr val="000000"/>
                </a:solidFill>
                <a:latin typeface="Verdana" pitchFamily="34" charset="0"/>
              </a:rPr>
              <a:t>Datový registr vysílače je prázdný</a:t>
            </a:r>
          </a:p>
          <a:p>
            <a:pPr marL="961200" lvl="1" indent="-504000" eaLnBrk="0" hangingPunct="0">
              <a:spcAft>
                <a:spcPts val="600"/>
              </a:spcAft>
              <a:buClr>
                <a:srgbClr val="00007D"/>
              </a:buClr>
              <a:buSzPct val="100000"/>
              <a:buFont typeface="Wingdings 3" pitchFamily="18" charset="2"/>
              <a:buChar char="¬"/>
              <a:defRPr/>
            </a:pPr>
            <a:r>
              <a:rPr lang="cs-CZ" sz="2400" b="1" dirty="0">
                <a:solidFill>
                  <a:srgbClr val="000000"/>
                </a:solidFill>
                <a:latin typeface="Verdana" pitchFamily="34" charset="0"/>
              </a:rPr>
              <a:t>Vysílání rámce dokončeno</a:t>
            </a:r>
          </a:p>
          <a:p>
            <a:pPr marL="961200" lvl="1" indent="-504000" eaLnBrk="0" hangingPunct="0">
              <a:spcAft>
                <a:spcPts val="600"/>
              </a:spcAft>
              <a:buClr>
                <a:srgbClr val="00007D"/>
              </a:buClr>
              <a:buSzPct val="100000"/>
              <a:buFont typeface="Wingdings 3" pitchFamily="18" charset="2"/>
              <a:buChar char="¬"/>
              <a:defRPr/>
            </a:pPr>
            <a:r>
              <a:rPr lang="cs-CZ" sz="2400" b="1" dirty="0">
                <a:solidFill>
                  <a:srgbClr val="000000"/>
                </a:solidFill>
                <a:latin typeface="Verdana" pitchFamily="34" charset="0"/>
              </a:rPr>
              <a:t>Znak byl </a:t>
            </a:r>
            <a:r>
              <a:rPr lang="cs-CZ" sz="2400" b="1" dirty="0" smtClean="0">
                <a:solidFill>
                  <a:srgbClr val="000000"/>
                </a:solidFill>
                <a:latin typeface="Verdana" pitchFamily="34" charset="0"/>
              </a:rPr>
              <a:t>přijat</a:t>
            </a:r>
            <a:endParaRPr lang="cs-CZ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005" y="288004"/>
            <a:ext cx="8104183" cy="720000"/>
          </a:xfrm>
        </p:spPr>
        <p:txBody>
          <a:bodyPr/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USART 0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6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8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lj\prezentace\MIT\AVR\Seriovy prenos\usart_AVRme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864000"/>
            <a:ext cx="6567859" cy="5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005" y="288004"/>
            <a:ext cx="8104183" cy="720000"/>
          </a:xfrm>
        </p:spPr>
        <p:txBody>
          <a:bodyPr/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Funkce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7423426" y="2204864"/>
            <a:ext cx="936104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9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Vnější</a:t>
            </a:r>
            <a:r>
              <a:rPr lang="cs-CZ" sz="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zdroj impulzů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7423426" y="3356992"/>
            <a:ext cx="93610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9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Vysílaná</a:t>
            </a:r>
          </a:p>
          <a:p>
            <a:pPr algn="ctr" eaLnBrk="0" hangingPunct="0"/>
            <a:r>
              <a:rPr lang="cs-CZ" sz="9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endParaRPr lang="cs-CZ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7423426" y="3816000"/>
            <a:ext cx="93610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9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Přijímaná</a:t>
            </a:r>
          </a:p>
          <a:p>
            <a:pPr algn="ctr" eaLnBrk="0" hangingPunct="0"/>
            <a:r>
              <a:rPr lang="cs-CZ" sz="9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endParaRPr lang="cs-CZ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6502700" y="2852936"/>
            <a:ext cx="93610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9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Vysílač</a:t>
            </a:r>
            <a:endParaRPr lang="cs-CZ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6514201" y="1268760"/>
            <a:ext cx="93610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9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Generátor</a:t>
            </a:r>
            <a:endParaRPr lang="cs-CZ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6514552" y="4869160"/>
            <a:ext cx="93610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9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Přijímač</a:t>
            </a:r>
            <a:endParaRPr lang="cs-CZ" sz="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3851920" y="1268760"/>
            <a:ext cx="165618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9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 nastavení </a:t>
            </a:r>
            <a:r>
              <a:rPr lang="cs-CZ" sz="9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přenosové rychlosti</a:t>
            </a:r>
            <a:endParaRPr lang="cs-CZ" sz="9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683568" y="2880000"/>
            <a:ext cx="108012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9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Datový registr</a:t>
            </a:r>
          </a:p>
          <a:p>
            <a:pPr algn="ctr" eaLnBrk="0" hangingPunct="0"/>
            <a:r>
              <a:rPr lang="cs-CZ" sz="9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vysílače</a:t>
            </a:r>
            <a:endParaRPr lang="cs-CZ" sz="9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689443" y="4752000"/>
            <a:ext cx="108000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cs-CZ" sz="9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Datový registr</a:t>
            </a:r>
          </a:p>
          <a:p>
            <a:pPr algn="ctr" eaLnBrk="0" hangingPunct="0"/>
            <a:r>
              <a:rPr lang="cs-CZ" sz="9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přijímače</a:t>
            </a:r>
            <a:endParaRPr lang="cs-CZ" sz="9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360002" y="1080000"/>
            <a:ext cx="87840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Wingdings" pitchFamily="2" charset="2"/>
              <a:buChar char="n"/>
              <a:defRPr/>
            </a:pPr>
            <a:r>
              <a:rPr lang="cs-CZ" sz="3200" b="1" dirty="0" smtClean="0">
                <a:solidFill>
                  <a:srgbClr val="000000"/>
                </a:solidFill>
                <a:latin typeface="Verdana" pitchFamily="34" charset="0"/>
              </a:rPr>
              <a:t>Registry</a:t>
            </a:r>
          </a:p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UDR0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– vysílací registr (zápis), přijímací registr (čtení)</a:t>
            </a:r>
          </a:p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UBRR0H, UBRR0L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– registry, které nastavují rychlost vysílání</a:t>
            </a:r>
          </a:p>
          <a:p>
            <a:pPr marL="504000" indent="-504000" eaLnBrk="0" hangingPunct="0">
              <a:spcAft>
                <a:spcPts val="1800"/>
              </a:spcAft>
              <a:buClr>
                <a:srgbClr val="00007D"/>
              </a:buClr>
              <a:buSzPct val="100000"/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UCSR0A</a:t>
            </a:r>
            <a:r>
              <a:rPr lang="cs-CZ" sz="28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cs-CZ" sz="2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UCSR0B, UCSR0C </a:t>
            </a:r>
            <a:r>
              <a:rPr lang="cs-CZ" sz="2800" dirty="0" smtClean="0">
                <a:solidFill>
                  <a:srgbClr val="000000"/>
                </a:solidFill>
                <a:latin typeface="Verdana" pitchFamily="34" charset="0"/>
              </a:rPr>
              <a:t>- řídící registry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69946"/>
            <a:ext cx="7772400" cy="400110"/>
          </a:xfrm>
          <a:noFill/>
          <a:ln/>
        </p:spPr>
        <p:txBody>
          <a:bodyPr>
            <a:spAutoFit/>
          </a:bodyPr>
          <a:lstStyle/>
          <a:p>
            <a:pPr lvl="0">
              <a:defRPr/>
            </a:pPr>
            <a:r>
              <a:rPr lang="cs-CZ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Funkce</a:t>
            </a:r>
            <a:endParaRPr lang="cs-CZ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6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005" y="288004"/>
            <a:ext cx="8104183" cy="720000"/>
          </a:xfrm>
        </p:spPr>
        <p:txBody>
          <a:bodyPr/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Registr </a:t>
            </a: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UCSR0A,B,C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2" descr="D:\lj\prezentace\MIT\AVR\Seriovy prenos\usart_AVRmeg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000"/>
            <a:ext cx="9144000" cy="47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MIT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666699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algn="r" rtl="0" fontAlgn="base">
          <a:spcBef>
            <a:spcPct val="0"/>
          </a:spcBef>
          <a:spcAft>
            <a:spcPct val="0"/>
          </a:spcAft>
          <a:defRPr sz="2400" b="1" dirty="0">
            <a:solidFill>
              <a:srgbClr val="000000"/>
            </a:solidFill>
            <a:latin typeface="Arial"/>
            <a:ea typeface="+mn-ea"/>
            <a:cs typeface="+mn-cs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MIT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666699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algn="r" rtl="0" fontAlgn="base">
          <a:spcBef>
            <a:spcPct val="0"/>
          </a:spcBef>
          <a:spcAft>
            <a:spcPct val="0"/>
          </a:spcAft>
          <a:defRPr sz="2400" b="1" dirty="0">
            <a:solidFill>
              <a:srgbClr val="000000"/>
            </a:solidFill>
            <a:latin typeface="Arial"/>
            <a:ea typeface="+mn-ea"/>
            <a:cs typeface="+mn-cs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473</TotalTime>
  <Words>263</Words>
  <Application>Microsoft Office PowerPoint</Application>
  <PresentationFormat>Předvádění na obrazovce (4:3)</PresentationFormat>
  <Paragraphs>80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Pixel</vt:lpstr>
      <vt:lpstr>1_Pixel</vt:lpstr>
      <vt:lpstr>TEP USART</vt:lpstr>
      <vt:lpstr>TEP</vt:lpstr>
      <vt:lpstr>USART</vt:lpstr>
      <vt:lpstr>Schéma USART</vt:lpstr>
      <vt:lpstr>Použití USARTu v aplikaci</vt:lpstr>
      <vt:lpstr>USART 0</vt:lpstr>
      <vt:lpstr>Funkce</vt:lpstr>
      <vt:lpstr>Funkce</vt:lpstr>
      <vt:lpstr>Registr UCSR0A,B,C</vt:lpstr>
      <vt:lpstr>Registr UCSR0A,B,C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NB51</dc:creator>
  <cp:lastModifiedBy>juranek</cp:lastModifiedBy>
  <cp:revision>39</cp:revision>
  <dcterms:created xsi:type="dcterms:W3CDTF">2012-11-27T16:35:08Z</dcterms:created>
  <dcterms:modified xsi:type="dcterms:W3CDTF">2014-05-05T09:02:44Z</dcterms:modified>
</cp:coreProperties>
</file>