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3" r:id="rId10"/>
    <p:sldId id="261" r:id="rId11"/>
    <p:sldId id="266" r:id="rId12"/>
    <p:sldId id="267" r:id="rId13"/>
    <p:sldId id="268" r:id="rId14"/>
    <p:sldId id="270" r:id="rId15"/>
    <p:sldId id="272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8716B04-D049-4B9C-B7BE-7DB78DBD3856}" type="datetimeFigureOut">
              <a:rPr lang="cs-CZ" smtClean="0"/>
              <a:t>18.5.2013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406CB59-5E28-4BB9-8B6F-872AB952A5DF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ČESKÁ REPUBLIKA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Geologická stavba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444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Karpaty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Vznikly alpsko-</a:t>
            </a:r>
            <a:r>
              <a:rPr lang="cs-CZ" sz="3600" dirty="0" err="1" smtClean="0"/>
              <a:t>him</a:t>
            </a:r>
            <a:r>
              <a:rPr lang="cs-CZ" sz="3600" dirty="0" err="1" smtClean="0"/>
              <a:t>alajským</a:t>
            </a:r>
            <a:r>
              <a:rPr lang="cs-CZ" sz="3600" dirty="0" smtClean="0"/>
              <a:t> vrásněním na přelomu 2H/3H</a:t>
            </a:r>
          </a:p>
          <a:p>
            <a:r>
              <a:rPr lang="cs-CZ" sz="3600" dirty="0" smtClean="0"/>
              <a:t>Postupně se od V nasouvaly na Český masiv</a:t>
            </a:r>
          </a:p>
          <a:p>
            <a:r>
              <a:rPr lang="cs-CZ" sz="3600" dirty="0" smtClean="0"/>
              <a:t>Typická příkrovová stavba</a:t>
            </a:r>
          </a:p>
          <a:p>
            <a:r>
              <a:rPr lang="cs-CZ" sz="3600" dirty="0" smtClean="0"/>
              <a:t>V 2H zatopeno mořem (např. Štramberk – těžba vápence – Kotouč)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06233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Karpaty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dirty="0" smtClean="0"/>
              <a:t>Se na území ČR dají rozdělit do 3 oblastí: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cs-CZ" sz="3600" dirty="0">
                <a:solidFill>
                  <a:srgbClr val="FF0000"/>
                </a:solidFill>
              </a:rPr>
              <a:t>1. Flyšové pásmo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2</a:t>
            </a:r>
            <a:r>
              <a:rPr lang="cs-CZ" sz="3600" dirty="0">
                <a:solidFill>
                  <a:srgbClr val="FF0000"/>
                </a:solidFill>
              </a:rPr>
              <a:t>. Karpatská </a:t>
            </a:r>
            <a:r>
              <a:rPr lang="cs-CZ" sz="3600" dirty="0" smtClean="0">
                <a:solidFill>
                  <a:srgbClr val="FF0000"/>
                </a:solidFill>
              </a:rPr>
              <a:t>předhlubeň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cs-CZ" sz="3600" dirty="0" smtClean="0">
                <a:solidFill>
                  <a:srgbClr val="FF0000"/>
                </a:solidFill>
              </a:rPr>
              <a:t>3</a:t>
            </a:r>
            <a:r>
              <a:rPr lang="cs-CZ" sz="3600" dirty="0">
                <a:solidFill>
                  <a:srgbClr val="FF0000"/>
                </a:solidFill>
              </a:rPr>
              <a:t>. Vídeňská pánev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2798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Flyšové pásmo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FLYŠ</a:t>
            </a:r>
            <a:r>
              <a:rPr lang="cs-CZ" sz="3600" dirty="0" smtClean="0"/>
              <a:t> = geologický pojem, používající se pro označení hornin, ve kterých se střídají pískovce, jílovce, prachovce, břidlice.</a:t>
            </a:r>
          </a:p>
          <a:p>
            <a:r>
              <a:rPr lang="cs-CZ" sz="3600" dirty="0" smtClean="0"/>
              <a:t>Typická příkrovová stavba – jednotlivé vrstvy se na sebe postupně nasouvaly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261788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Karpatská předhlubeň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Zbytky rozsáhlých pánví dnes najdeme pouze v Ostravské pánvi, Opavsku a Hornomoravském úvalu</a:t>
            </a:r>
          </a:p>
          <a:p>
            <a:r>
              <a:rPr lang="cs-CZ" sz="3600" dirty="0" smtClean="0"/>
              <a:t>Velká část pánví byla překryta příkrovy, které se nasunuly nad předhlubeň v době, kdy probíhala denudace (zarovnávání) krajiny v 4H (např. tlakem ledovce)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279837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Vídeňská pánev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Vídeňská pánev je rozsáhlou neogenní </a:t>
            </a:r>
            <a:r>
              <a:rPr lang="cs-CZ" sz="3200" dirty="0" err="1"/>
              <a:t>vnitrohorskou</a:t>
            </a:r>
            <a:r>
              <a:rPr lang="cs-CZ" sz="3200" dirty="0"/>
              <a:t> pánví, která leží na styčné zóně Východních Alp a Západních </a:t>
            </a:r>
            <a:r>
              <a:rPr lang="cs-CZ" sz="3200" dirty="0" smtClean="0"/>
              <a:t>Karpat</a:t>
            </a:r>
          </a:p>
          <a:p>
            <a:r>
              <a:rPr lang="cs-CZ" sz="3200" dirty="0" smtClean="0"/>
              <a:t>Z </a:t>
            </a:r>
            <a:r>
              <a:rPr lang="cs-CZ" sz="3200" dirty="0"/>
              <a:t>Rakouska, kterému náleží největší část jejího území, zasahuje na </a:t>
            </a:r>
            <a:r>
              <a:rPr lang="cs-CZ" sz="3200" dirty="0" err="1"/>
              <a:t>jv</a:t>
            </a:r>
            <a:r>
              <a:rPr lang="cs-CZ" sz="3200" dirty="0"/>
              <a:t>. Moravu a </a:t>
            </a:r>
            <a:r>
              <a:rPr lang="cs-CZ" sz="3200" dirty="0" err="1"/>
              <a:t>jz</a:t>
            </a:r>
            <a:r>
              <a:rPr lang="cs-CZ" sz="3200" dirty="0"/>
              <a:t>. </a:t>
            </a:r>
            <a:r>
              <a:rPr lang="cs-CZ" sz="3200" dirty="0" smtClean="0"/>
              <a:t>Slovensko.</a:t>
            </a:r>
          </a:p>
          <a:p>
            <a:r>
              <a:rPr lang="cs-CZ" sz="3200" dirty="0" smtClean="0"/>
              <a:t>Je </a:t>
            </a:r>
            <a:r>
              <a:rPr lang="cs-CZ" sz="3200" dirty="0"/>
              <a:t>asi 200 km dlouhá, 55 km široká, prostírá se od </a:t>
            </a:r>
            <a:r>
              <a:rPr lang="cs-CZ" sz="3200" i="1" dirty="0" err="1"/>
              <a:t>Gloggnitz</a:t>
            </a:r>
            <a:r>
              <a:rPr lang="cs-CZ" sz="3200" dirty="0"/>
              <a:t> (Dolní Rakousko) na </a:t>
            </a:r>
            <a:r>
              <a:rPr lang="cs-CZ" sz="3200" dirty="0" err="1"/>
              <a:t>jjz</a:t>
            </a:r>
            <a:r>
              <a:rPr lang="cs-CZ" sz="3200" dirty="0"/>
              <a:t>. až k Napajedlům na </a:t>
            </a:r>
            <a:r>
              <a:rPr lang="cs-CZ" sz="3200" dirty="0" err="1"/>
              <a:t>ssv</a:t>
            </a:r>
            <a:r>
              <a:rPr lang="cs-CZ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853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Vídeňská pánev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 ČR zde patří geomorfologické celky</a:t>
            </a:r>
          </a:p>
          <a:p>
            <a:pPr lvl="1"/>
            <a:r>
              <a:rPr lang="cs-CZ" sz="2800" dirty="0" err="1" smtClean="0"/>
              <a:t>Ždanický</a:t>
            </a:r>
            <a:r>
              <a:rPr lang="cs-CZ" sz="2800" dirty="0" smtClean="0"/>
              <a:t> les</a:t>
            </a:r>
          </a:p>
          <a:p>
            <a:pPr lvl="1"/>
            <a:r>
              <a:rPr lang="cs-CZ" sz="2800" dirty="0" smtClean="0"/>
              <a:t>Chřiby</a:t>
            </a:r>
          </a:p>
          <a:p>
            <a:pPr lvl="1"/>
            <a:r>
              <a:rPr lang="cs-CZ" sz="2800" dirty="0" smtClean="0"/>
              <a:t>Dolnomoravský úval</a:t>
            </a:r>
          </a:p>
          <a:p>
            <a:r>
              <a:rPr lang="cs-CZ" sz="3200" dirty="0" smtClean="0"/>
              <a:t>Významné jsou ložiska ropy v oblasti Kyjova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882867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Celkové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dirty="0" smtClean="0"/>
              <a:t>Geologická stavba ČR – 2 jednotky – starší Český masiv, budující Z část ČR a mladší Karpaty, budující V část republiky</a:t>
            </a:r>
          </a:p>
          <a:p>
            <a:pPr marL="274320" lvl="2" indent="-274320">
              <a:buClr>
                <a:schemeClr val="accent1">
                  <a:lumMod val="60000"/>
                  <a:lumOff val="40000"/>
                </a:schemeClr>
              </a:buClr>
            </a:pPr>
            <a:r>
              <a:rPr lang="cs-CZ" sz="3600" dirty="0" smtClean="0"/>
              <a:t>Hranice obou celku – spojnice měst Karviná, Vyškov, Znojmo (nebo </a:t>
            </a:r>
            <a:r>
              <a:rPr lang="cs-CZ" sz="3600" dirty="0"/>
              <a:t>Ostravská pánev, Moravská brána, Hornomoravský úval, Vyškovská brána, </a:t>
            </a:r>
            <a:r>
              <a:rPr lang="cs-CZ" sz="3600" dirty="0" err="1"/>
              <a:t>Dyjskosvratecký</a:t>
            </a:r>
            <a:r>
              <a:rPr lang="cs-CZ" sz="3600" dirty="0"/>
              <a:t> </a:t>
            </a:r>
            <a:r>
              <a:rPr lang="cs-CZ" sz="3600" dirty="0" smtClean="0"/>
              <a:t>úval)</a:t>
            </a:r>
            <a:endParaRPr lang="cs-CZ" sz="3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5737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Geologická stavba ČR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cs-CZ" sz="2800" u="sng" dirty="0" smtClean="0"/>
              <a:t>V ČR najdeme 2 </a:t>
            </a:r>
            <a:r>
              <a:rPr lang="cs-CZ" sz="2800" u="sng" dirty="0"/>
              <a:t>odlišné typy zemské kůry:</a:t>
            </a:r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/>
              <a:t>        Z - stará, konsolidovaná kůra západoevropské </a:t>
            </a:r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/>
              <a:t>              platformy </a:t>
            </a:r>
            <a:endParaRPr lang="cs-CZ" sz="2800" dirty="0" smtClean="0"/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>
                <a:sym typeface="Symbol" pitchFamily="18" charset="2"/>
              </a:rPr>
              <a:t>	</a:t>
            </a:r>
            <a:r>
              <a:rPr lang="cs-CZ" sz="2800" dirty="0" smtClean="0">
                <a:sym typeface="Symbol" pitchFamily="18" charset="2"/>
              </a:rPr>
              <a:t>		 </a:t>
            </a:r>
            <a:r>
              <a:rPr lang="cs-CZ" sz="2800" b="1" dirty="0">
                <a:solidFill>
                  <a:srgbClr val="FF0000"/>
                </a:solidFill>
                <a:sym typeface="Symbol" pitchFamily="18" charset="2"/>
              </a:rPr>
              <a:t>Český masív</a:t>
            </a:r>
            <a:endParaRPr lang="cs-CZ" sz="2800" dirty="0">
              <a:solidFill>
                <a:srgbClr val="FF0000"/>
              </a:solidFill>
            </a:endParaRPr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/>
              <a:t>        V - mladá kůra alpsko-himálajského systému</a:t>
            </a:r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/>
              <a:t>                </a:t>
            </a:r>
            <a:r>
              <a:rPr lang="cs-CZ" sz="2800" dirty="0" smtClean="0"/>
              <a:t>	</a:t>
            </a:r>
            <a:r>
              <a:rPr lang="cs-CZ" sz="2800" dirty="0" smtClean="0">
                <a:sym typeface="Symbol" pitchFamily="18" charset="2"/>
              </a:rPr>
              <a:t> </a:t>
            </a:r>
            <a:r>
              <a:rPr lang="cs-CZ" sz="2800" b="1" dirty="0">
                <a:solidFill>
                  <a:srgbClr val="FF0000"/>
                </a:solidFill>
                <a:sym typeface="Symbol" pitchFamily="18" charset="2"/>
              </a:rPr>
              <a:t>Západní Karpaty</a:t>
            </a:r>
            <a:endParaRPr lang="cs-CZ" sz="2800" dirty="0">
              <a:solidFill>
                <a:srgbClr val="FF0000"/>
              </a:solidFill>
              <a:sym typeface="Symbol" pitchFamily="18" charset="2"/>
            </a:endParaRPr>
          </a:p>
          <a:p>
            <a:pPr>
              <a:lnSpc>
                <a:spcPct val="85000"/>
              </a:lnSpc>
            </a:pPr>
            <a:r>
              <a:rPr lang="cs-CZ" sz="2800" dirty="0"/>
              <a:t>mocnost zemské kůry:</a:t>
            </a:r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/>
              <a:t>    - v centrální části </a:t>
            </a:r>
            <a:r>
              <a:rPr lang="cs-CZ" sz="2800" dirty="0" smtClean="0"/>
              <a:t>(</a:t>
            </a:r>
            <a:r>
              <a:rPr lang="cs-CZ" sz="2800" dirty="0"/>
              <a:t>30-40 km)</a:t>
            </a:r>
          </a:p>
          <a:p>
            <a:pPr>
              <a:lnSpc>
                <a:spcPct val="85000"/>
              </a:lnSpc>
              <a:buFontTx/>
              <a:buNone/>
            </a:pPr>
            <a:r>
              <a:rPr lang="cs-CZ" sz="2800" dirty="0"/>
              <a:t>              max.: 42 km (Sedlčansko</a:t>
            </a:r>
            <a:r>
              <a:rPr lang="cs-CZ" sz="2800" dirty="0" smtClean="0"/>
              <a:t>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0743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Český masív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5000"/>
              </a:lnSpc>
            </a:pPr>
            <a:r>
              <a:rPr lang="cs-CZ" sz="3200" dirty="0"/>
              <a:t>zbytek rozsáhlého variského (hercynského) horstva </a:t>
            </a:r>
            <a:r>
              <a:rPr lang="cs-CZ" sz="3200" dirty="0">
                <a:sym typeface="Symbol" pitchFamily="18" charset="2"/>
              </a:rPr>
              <a:t> hlavní vrásn</a:t>
            </a:r>
            <a:r>
              <a:rPr lang="cs-CZ" sz="3200" dirty="0"/>
              <a:t>ě</a:t>
            </a:r>
            <a:r>
              <a:rPr lang="cs-CZ" sz="3200" dirty="0">
                <a:sym typeface="Symbol" pitchFamily="18" charset="2"/>
              </a:rPr>
              <a:t>ní prob</a:t>
            </a:r>
            <a:r>
              <a:rPr lang="cs-CZ" sz="3200" dirty="0"/>
              <a:t>ě</a:t>
            </a:r>
            <a:r>
              <a:rPr lang="cs-CZ" sz="3200" dirty="0">
                <a:sym typeface="Symbol" pitchFamily="18" charset="2"/>
              </a:rPr>
              <a:t>hlo v 1H</a:t>
            </a:r>
          </a:p>
          <a:p>
            <a:pPr>
              <a:lnSpc>
                <a:spcPct val="85000"/>
              </a:lnSpc>
              <a:buFontTx/>
              <a:buNone/>
            </a:pPr>
            <a:r>
              <a:rPr lang="cs-CZ" sz="3200" dirty="0">
                <a:sym typeface="Symbol" pitchFamily="18" charset="2"/>
              </a:rPr>
              <a:t>    (od středního devonu do svrchního karbonu, tj. před 380 - 300 mil. let)</a:t>
            </a:r>
          </a:p>
          <a:p>
            <a:r>
              <a:rPr lang="cs-CZ" sz="3200" dirty="0">
                <a:sym typeface="Symbol" pitchFamily="18" charset="2"/>
              </a:rPr>
              <a:t>vznik horského systému: kolize </a:t>
            </a:r>
            <a:r>
              <a:rPr lang="cs-CZ" sz="3200" dirty="0" err="1">
                <a:sym typeface="Symbol" pitchFamily="18" charset="2"/>
              </a:rPr>
              <a:t>Gondwany</a:t>
            </a:r>
            <a:r>
              <a:rPr lang="cs-CZ" sz="3200" dirty="0">
                <a:sym typeface="Symbol" pitchFamily="18" charset="2"/>
              </a:rPr>
              <a:t> a </a:t>
            </a:r>
            <a:r>
              <a:rPr lang="cs-CZ" sz="3200" dirty="0" err="1">
                <a:sym typeface="Symbol" pitchFamily="18" charset="2"/>
              </a:rPr>
              <a:t>Laurasie</a:t>
            </a:r>
            <a:endParaRPr lang="cs-CZ" sz="3200" dirty="0">
              <a:sym typeface="Symbol" pitchFamily="18" charset="2"/>
            </a:endParaRPr>
          </a:p>
          <a:p>
            <a:r>
              <a:rPr lang="cs-CZ" sz="3200" dirty="0">
                <a:sym typeface="Symbol" pitchFamily="18" charset="2"/>
              </a:rPr>
              <a:t>svým rozsahem přesahuje Český masív území </a:t>
            </a:r>
            <a:r>
              <a:rPr lang="cs-CZ" sz="3200" dirty="0" smtClean="0">
                <a:sym typeface="Symbol" pitchFamily="18" charset="2"/>
              </a:rPr>
              <a:t>ČR</a:t>
            </a:r>
            <a:endParaRPr lang="cs-CZ" sz="3200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5429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Českého masivu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Starohory (proterozoikum) – pozůstatky zachovány v </a:t>
            </a:r>
            <a:r>
              <a:rPr lang="cs-CZ" sz="3200" dirty="0" err="1" smtClean="0"/>
              <a:t>Barrandienu</a:t>
            </a:r>
            <a:r>
              <a:rPr lang="cs-CZ" sz="3200" dirty="0" smtClean="0"/>
              <a:t>  (oblast mezi Prahou a Berounem)</a:t>
            </a:r>
          </a:p>
          <a:p>
            <a:r>
              <a:rPr lang="cs-CZ" sz="3200" dirty="0" smtClean="0"/>
              <a:t>Přelom starohor a 1H – </a:t>
            </a:r>
            <a:r>
              <a:rPr lang="cs-CZ" sz="3200" dirty="0" err="1" smtClean="0"/>
              <a:t>kadomské</a:t>
            </a:r>
            <a:r>
              <a:rPr lang="cs-CZ" sz="3200" dirty="0" smtClean="0"/>
              <a:t> vrásnění – ústup moře, metamorfózy hornin, výlev hlubinných hornin</a:t>
            </a:r>
          </a:p>
          <a:p>
            <a:r>
              <a:rPr lang="cs-CZ" sz="3200" dirty="0" smtClean="0"/>
              <a:t>Od 1H dochází v oblasti Českého masivu z zarovnávání reliéfu – tzv</a:t>
            </a:r>
            <a:r>
              <a:rPr lang="cs-CZ" sz="3200" dirty="0"/>
              <a:t>.</a:t>
            </a:r>
            <a:r>
              <a:rPr lang="cs-CZ" sz="3200" dirty="0" smtClean="0"/>
              <a:t> </a:t>
            </a:r>
            <a:r>
              <a:rPr lang="cs-CZ" sz="3200" dirty="0" smtClean="0">
                <a:solidFill>
                  <a:srgbClr val="FF0000"/>
                </a:solidFill>
              </a:rPr>
              <a:t>denudaci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05940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PRVHORY ČESKÉHO MASIVU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Velká mořská transgrese (rozšíření moře) – hlavně v </a:t>
            </a:r>
            <a:r>
              <a:rPr lang="cs-CZ" dirty="0" err="1" smtClean="0"/>
              <a:t>Barrandienu</a:t>
            </a:r>
            <a:r>
              <a:rPr lang="cs-CZ" dirty="0" smtClean="0"/>
              <a:t> a </a:t>
            </a:r>
            <a:r>
              <a:rPr lang="cs-CZ" dirty="0"/>
              <a:t>J</a:t>
            </a:r>
            <a:r>
              <a:rPr lang="cs-CZ" dirty="0" smtClean="0"/>
              <a:t>ižních Čechách – období kambria</a:t>
            </a:r>
          </a:p>
          <a:p>
            <a:r>
              <a:rPr lang="cs-CZ" dirty="0" smtClean="0"/>
              <a:t>Období vulkanické činnosti – vznik tzv. žulových masivů (plutonů)</a:t>
            </a:r>
          </a:p>
          <a:p>
            <a:r>
              <a:rPr lang="cs-CZ" dirty="0" smtClean="0"/>
              <a:t>Ordovik, silur, devon – kolize (náraz) litosférických desek </a:t>
            </a:r>
            <a:r>
              <a:rPr lang="cs-CZ" dirty="0" err="1" smtClean="0"/>
              <a:t>Gondwany</a:t>
            </a:r>
            <a:r>
              <a:rPr lang="cs-CZ" dirty="0" smtClean="0"/>
              <a:t> (jižní) a </a:t>
            </a:r>
            <a:r>
              <a:rPr lang="cs-CZ" dirty="0" err="1" smtClean="0"/>
              <a:t>Laurasie</a:t>
            </a:r>
            <a:r>
              <a:rPr lang="cs-CZ" dirty="0" smtClean="0"/>
              <a:t> (severní) – tzv. </a:t>
            </a:r>
            <a:r>
              <a:rPr lang="cs-CZ" dirty="0" smtClean="0">
                <a:solidFill>
                  <a:srgbClr val="FF0000"/>
                </a:solidFill>
              </a:rPr>
              <a:t>VARISKÉ VRÁSNĚNÍ</a:t>
            </a:r>
          </a:p>
          <a:p>
            <a:pPr marL="0" indent="0">
              <a:buNone/>
            </a:pPr>
            <a:r>
              <a:rPr lang="cs-CZ" dirty="0" smtClean="0"/>
              <a:t>! Naše území se v době variského vrásnění nacházelo na rovníku !</a:t>
            </a:r>
          </a:p>
          <a:p>
            <a:r>
              <a:rPr lang="cs-CZ" dirty="0" smtClean="0"/>
              <a:t>Oblast Českého masivu byla rozlámána na bloky, které jsou od sebe rozděleny zlomy (zlomy mají 3 směry)</a:t>
            </a:r>
          </a:p>
          <a:p>
            <a:endParaRPr lang="cs-CZ" dirty="0"/>
          </a:p>
        </p:txBody>
      </p:sp>
      <p:sp>
        <p:nvSpPr>
          <p:cNvPr id="4" name="Line 13"/>
          <p:cNvSpPr>
            <a:spLocks noChangeShapeType="1"/>
          </p:cNvSpPr>
          <p:nvPr/>
        </p:nvSpPr>
        <p:spPr bwMode="auto">
          <a:xfrm>
            <a:off x="7308304" y="4797152"/>
            <a:ext cx="0" cy="914400"/>
          </a:xfrm>
          <a:prstGeom prst="line">
            <a:avLst/>
          </a:prstGeom>
          <a:noFill/>
          <a:ln w="50800" cap="sq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1619672" y="5757882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chemeClr val="accent2"/>
                </a:solidFill>
              </a:rPr>
              <a:t>krušnohorský</a:t>
            </a:r>
            <a:endParaRPr lang="cs-CZ" dirty="0"/>
          </a:p>
        </p:txBody>
      </p:sp>
      <p:sp>
        <p:nvSpPr>
          <p:cNvPr id="6" name="Line 18"/>
          <p:cNvSpPr>
            <a:spLocks noChangeShapeType="1"/>
          </p:cNvSpPr>
          <p:nvPr/>
        </p:nvSpPr>
        <p:spPr bwMode="auto">
          <a:xfrm flipH="1">
            <a:off x="2339752" y="5043264"/>
            <a:ext cx="762000" cy="762000"/>
          </a:xfrm>
          <a:prstGeom prst="line">
            <a:avLst/>
          </a:prstGeom>
          <a:noFill/>
          <a:ln w="50800" cap="sq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" name="Line 19"/>
          <p:cNvSpPr>
            <a:spLocks noChangeShapeType="1"/>
          </p:cNvSpPr>
          <p:nvPr/>
        </p:nvSpPr>
        <p:spPr bwMode="auto">
          <a:xfrm>
            <a:off x="4499992" y="5013176"/>
            <a:ext cx="762000" cy="762000"/>
          </a:xfrm>
          <a:prstGeom prst="line">
            <a:avLst/>
          </a:prstGeom>
          <a:noFill/>
          <a:ln w="50800" cap="sq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860032" y="5761037"/>
            <a:ext cx="175260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chemeClr val="accent2"/>
                </a:solidFill>
              </a:rPr>
              <a:t>sudetský</a:t>
            </a:r>
            <a:endParaRPr lang="cs-CZ" dirty="0"/>
          </a:p>
          <a:p>
            <a:pPr>
              <a:spcBef>
                <a:spcPct val="50000"/>
              </a:spcBef>
            </a:pPr>
            <a:endParaRPr lang="cs-CZ" dirty="0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6876256" y="5745604"/>
            <a:ext cx="167640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>
                <a:solidFill>
                  <a:schemeClr val="accent2"/>
                </a:solidFill>
              </a:rPr>
              <a:t>jizerský</a:t>
            </a:r>
            <a:endParaRPr lang="cs-CZ" dirty="0"/>
          </a:p>
          <a:p>
            <a:pPr>
              <a:spcBef>
                <a:spcPct val="50000"/>
              </a:spcBef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056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DRUHOHORY ČESKÉHO MASIVU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Trias, jura – proniklo ze severu opět moře – Broumovsko</a:t>
            </a:r>
          </a:p>
          <a:p>
            <a:r>
              <a:rPr lang="cs-CZ" sz="3200" dirty="0" smtClean="0"/>
              <a:t>Na východě vznik Moravského krasu</a:t>
            </a:r>
          </a:p>
          <a:p>
            <a:r>
              <a:rPr lang="cs-CZ" sz="3200" dirty="0" smtClean="0"/>
              <a:t>Křída – vznik České křídové tabule – zde je místy až 600 m sedimentů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57738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TŘETIHORY ČESKÉHO MASIVU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Tlak Africké desky na Euroasijskou na přelomu 2H/3H vyvolal </a:t>
            </a:r>
            <a:r>
              <a:rPr lang="cs-CZ" sz="3600" dirty="0" smtClean="0"/>
              <a:t>Alpsko-</a:t>
            </a:r>
            <a:r>
              <a:rPr lang="cs-CZ" sz="3600" dirty="0" err="1" smtClean="0"/>
              <a:t>himalajské</a:t>
            </a:r>
            <a:r>
              <a:rPr lang="cs-CZ" sz="3600" dirty="0" smtClean="0"/>
              <a:t> </a:t>
            </a:r>
            <a:r>
              <a:rPr lang="cs-CZ" sz="3600" dirty="0" smtClean="0"/>
              <a:t>vrásnění, které však přímo nezasáhlo </a:t>
            </a:r>
            <a:r>
              <a:rPr lang="cs-CZ" sz="3600" dirty="0"/>
              <a:t>Č</a:t>
            </a:r>
            <a:r>
              <a:rPr lang="cs-CZ" sz="3600" dirty="0" smtClean="0"/>
              <a:t>eský masiv, ale do jisté míry ho také ovlivnilo, a to:</a:t>
            </a:r>
          </a:p>
          <a:p>
            <a:pPr lvl="1"/>
            <a:r>
              <a:rPr lang="cs-CZ" sz="3200" dirty="0" smtClean="0"/>
              <a:t>Obnovení sopečné činnosti v oblasti tzv. Podkrušnohorského zlomu    </a:t>
            </a:r>
            <a:r>
              <a:rPr lang="cs-CZ" sz="3200" dirty="0" smtClean="0"/>
              <a:t>  vznik </a:t>
            </a:r>
            <a:r>
              <a:rPr lang="cs-CZ" sz="3200" dirty="0" smtClean="0"/>
              <a:t>sopečných pohoří – Doupovské hory a České středohoří</a:t>
            </a:r>
          </a:p>
          <a:p>
            <a:pPr lvl="1"/>
            <a:endParaRPr lang="cs-CZ" sz="3200" dirty="0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5292080" y="522920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624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ČTVRTOHORY </a:t>
            </a:r>
            <a:r>
              <a:rPr lang="cs-CZ" dirty="0" smtClean="0"/>
              <a:t>ČESKÉHO MASIVU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Střídání dob ledových (glaciály) a dob meziledových (interglaciály)</a:t>
            </a:r>
          </a:p>
          <a:p>
            <a:r>
              <a:rPr lang="cs-CZ" sz="3600" dirty="0" smtClean="0"/>
              <a:t>Ze severu zasahoval pevninský ledovec – tzv. Skandinávský ledovec</a:t>
            </a:r>
          </a:p>
          <a:p>
            <a:r>
              <a:rPr lang="cs-CZ" sz="3600" dirty="0" smtClean="0"/>
              <a:t>Po ústupu ledovce zde zůstaly tzv. bludné balvany a tzv. glaciální relikty</a:t>
            </a:r>
          </a:p>
          <a:p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630132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Karpaty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600" dirty="0" smtClean="0"/>
              <a:t>Geologicky mladší část, tvoří V část ČR</a:t>
            </a:r>
          </a:p>
          <a:p>
            <a:r>
              <a:rPr lang="cs-CZ" sz="3600" dirty="0" smtClean="0"/>
              <a:t>Pomyslná hranici prochází:</a:t>
            </a:r>
          </a:p>
          <a:p>
            <a:pPr lvl="1"/>
            <a:r>
              <a:rPr lang="cs-CZ" sz="3200" dirty="0" smtClean="0"/>
              <a:t>spojnicí měst:</a:t>
            </a:r>
          </a:p>
          <a:p>
            <a:pPr lvl="2"/>
            <a:r>
              <a:rPr lang="cs-CZ" sz="3200" dirty="0" smtClean="0"/>
              <a:t>Karviná, Vyškov, Znojmo</a:t>
            </a:r>
          </a:p>
          <a:p>
            <a:pPr lvl="1"/>
            <a:r>
              <a:rPr lang="cs-CZ" sz="3200" dirty="0" smtClean="0"/>
              <a:t>Popřípadě geomorfologickými celky:</a:t>
            </a:r>
          </a:p>
          <a:p>
            <a:pPr lvl="2"/>
            <a:r>
              <a:rPr lang="cs-CZ" sz="3200" dirty="0" smtClean="0"/>
              <a:t>Ostravská pánev, Moravská brána, Hornomoravský úval, Vyškovská brána, </a:t>
            </a:r>
            <a:r>
              <a:rPr lang="cs-CZ" sz="3200" dirty="0" err="1" smtClean="0"/>
              <a:t>Dyjskosvratecký</a:t>
            </a:r>
            <a:r>
              <a:rPr lang="cs-CZ" sz="3200" dirty="0" smtClean="0"/>
              <a:t> úval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89036711"/>
      </p:ext>
    </p:extLst>
  </p:cSld>
  <p:clrMapOvr>
    <a:masterClrMapping/>
  </p:clrMapOvr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629</TotalTime>
  <Words>633</Words>
  <Application>Microsoft Office PowerPoint</Application>
  <PresentationFormat>Předvádění na obrazovce (4:3)</PresentationFormat>
  <Paragraphs>77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Došky</vt:lpstr>
      <vt:lpstr>ČESKÁ REPUBLIKA</vt:lpstr>
      <vt:lpstr>Geologická stavba ČR</vt:lpstr>
      <vt:lpstr>Český masív</vt:lpstr>
      <vt:lpstr>Vývoj Českého masivu</vt:lpstr>
      <vt:lpstr>PRVHORY ČESKÉHO MASIVU</vt:lpstr>
      <vt:lpstr>DRUHOHORY ČESKÉHO MASIVU</vt:lpstr>
      <vt:lpstr>TŘETIHORY ČESKÉHO MASIVU</vt:lpstr>
      <vt:lpstr>ČTVRTOHORY ČESKÉHO MASIVU</vt:lpstr>
      <vt:lpstr>Karpaty</vt:lpstr>
      <vt:lpstr>Karpaty</vt:lpstr>
      <vt:lpstr>Karpaty</vt:lpstr>
      <vt:lpstr>Flyšové pásmo</vt:lpstr>
      <vt:lpstr>Karpatská předhlubeň</vt:lpstr>
      <vt:lpstr>Vídeňská pánev</vt:lpstr>
      <vt:lpstr>Vídeňská pánev</vt:lpstr>
      <vt:lpstr>Celkové shrnutí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Jasek</dc:creator>
  <cp:lastModifiedBy>Jasek</cp:lastModifiedBy>
  <cp:revision>11</cp:revision>
  <dcterms:created xsi:type="dcterms:W3CDTF">2013-05-14T18:55:25Z</dcterms:created>
  <dcterms:modified xsi:type="dcterms:W3CDTF">2013-05-18T04:47:56Z</dcterms:modified>
</cp:coreProperties>
</file>