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5A61D-7C17-40F3-9906-746B8E1E833D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83321-F2DA-4677-9B0D-50B5D34AA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63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83321-F2DA-4677-9B0D-50B5D34AA20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963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ČESKÁ REPUBLIKA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Zdroje nerostných surovin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44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Ropa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3200" dirty="0"/>
              <a:t>Vídeňsko-moravská </a:t>
            </a:r>
            <a:r>
              <a:rPr lang="cs-CZ" sz="3200" dirty="0" err="1"/>
              <a:t>ropoplynonosná</a:t>
            </a:r>
            <a:r>
              <a:rPr lang="cs-CZ" sz="3200" dirty="0"/>
              <a:t> oblast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3200" dirty="0"/>
              <a:t>          - hloubky do 2,8 km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3200" dirty="0"/>
              <a:t>          - nejproduktivnější: pískovce </a:t>
            </a:r>
            <a:r>
              <a:rPr lang="cs-CZ" sz="3200" dirty="0" err="1"/>
              <a:t>bádenu</a:t>
            </a:r>
            <a:endParaRPr lang="cs-CZ" sz="32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3200" dirty="0"/>
              <a:t>          - ložisko Hrušky - většina vytěžena </a:t>
            </a:r>
            <a:r>
              <a:rPr lang="cs-CZ" dirty="0"/>
              <a:t>(zásobník plynu)</a:t>
            </a:r>
          </a:p>
          <a:p>
            <a:pPr>
              <a:lnSpc>
                <a:spcPct val="80000"/>
              </a:lnSpc>
            </a:pPr>
            <a:r>
              <a:rPr lang="cs-CZ" sz="3200" dirty="0"/>
              <a:t>moravská část karpatské čelní předhlubně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3200" dirty="0"/>
              <a:t>          - ložisko Uhřice a Kloboučky (Ždánice)</a:t>
            </a:r>
          </a:p>
          <a:p>
            <a:pPr>
              <a:lnSpc>
                <a:spcPct val="80000"/>
              </a:lnSpc>
            </a:pPr>
            <a:r>
              <a:rPr lang="cs-CZ" sz="3200" dirty="0"/>
              <a:t>roční těžba: </a:t>
            </a:r>
            <a:r>
              <a:rPr lang="cs-CZ" sz="3200" dirty="0" smtClean="0"/>
              <a:t>350 tis.m3 ropy (175 kilotun) a dováží se cca 7000 kilotun)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0444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Zemní plyn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Doprovází ložiska ropy – Vídeňská pánev – Dolní Dunajovice, Kostelany</a:t>
            </a:r>
          </a:p>
          <a:p>
            <a:r>
              <a:rPr lang="cs-CZ" sz="2800" dirty="0" smtClean="0"/>
              <a:t>Významné zásoby na Severní </a:t>
            </a:r>
            <a:r>
              <a:rPr lang="cs-CZ" sz="2800" dirty="0"/>
              <a:t>M</a:t>
            </a:r>
            <a:r>
              <a:rPr lang="cs-CZ" sz="2800" dirty="0" smtClean="0"/>
              <a:t>oravě – okolí </a:t>
            </a:r>
            <a:r>
              <a:rPr lang="cs-CZ" sz="2800" dirty="0" err="1" smtClean="0"/>
              <a:t>Příbora</a:t>
            </a:r>
            <a:r>
              <a:rPr lang="cs-CZ" sz="2800" dirty="0" smtClean="0"/>
              <a:t>, FM až Český Těšín – </a:t>
            </a:r>
            <a:r>
              <a:rPr lang="cs-CZ" sz="2800" dirty="0" err="1" smtClean="0"/>
              <a:t>Žukov</a:t>
            </a:r>
            <a:r>
              <a:rPr lang="cs-CZ" sz="2800" dirty="0" smtClean="0"/>
              <a:t>, Bruzovice</a:t>
            </a:r>
          </a:p>
          <a:p>
            <a:r>
              <a:rPr lang="cs-CZ" sz="2800" dirty="0" smtClean="0"/>
              <a:t>Hornoslezská pánev – souvisí se zdroji černého uhlí – proces odčerpávání metanu z hornin – tzv. </a:t>
            </a:r>
            <a:r>
              <a:rPr lang="cs-CZ" sz="2800" dirty="0" err="1" smtClean="0"/>
              <a:t>degazace</a:t>
            </a:r>
            <a:r>
              <a:rPr lang="cs-CZ" sz="2800" dirty="0" smtClean="0"/>
              <a:t> – tento plyn byl využíván v teplárnách a koksárenském průmyslu – Nová huť</a:t>
            </a:r>
          </a:p>
          <a:p>
            <a:r>
              <a:rPr lang="cs-CZ" sz="2800" dirty="0" smtClean="0"/>
              <a:t>Ložiska v Trojanovicích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84257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Černé uhlí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000" dirty="0" smtClean="0"/>
              <a:t>Hlavní ložiska:</a:t>
            </a:r>
          </a:p>
          <a:p>
            <a:pPr lvl="1"/>
            <a:r>
              <a:rPr lang="cs-CZ" sz="3000" b="1" dirty="0" smtClean="0">
                <a:solidFill>
                  <a:srgbClr val="FF0000"/>
                </a:solidFill>
              </a:rPr>
              <a:t>Hornoslezská pánev </a:t>
            </a:r>
            <a:r>
              <a:rPr lang="cs-CZ" sz="3000" dirty="0" smtClean="0"/>
              <a:t>– Ostravská pánev– Ostravsko – Karvinský revír (plocha pánve rozdělena tektonicky tzv. Orlovskou poruchou)</a:t>
            </a:r>
          </a:p>
          <a:p>
            <a:pPr lvl="2"/>
            <a:r>
              <a:rPr lang="cs-CZ" sz="3000" dirty="0" smtClean="0"/>
              <a:t>Na území ČR jen 15% této pánve, 85% v Polsku</a:t>
            </a:r>
          </a:p>
          <a:p>
            <a:pPr lvl="2">
              <a:lnSpc>
                <a:spcPct val="80000"/>
              </a:lnSpc>
            </a:pPr>
            <a:r>
              <a:rPr lang="cs-CZ" sz="3000" dirty="0"/>
              <a:t>doly: ČSM-Stonava (</a:t>
            </a:r>
            <a:r>
              <a:rPr lang="cs-CZ" sz="3000" dirty="0" smtClean="0"/>
              <a:t>Karviná); </a:t>
            </a:r>
            <a:r>
              <a:rPr lang="cs-CZ" sz="3000" dirty="0"/>
              <a:t>ČS. Armády (</a:t>
            </a:r>
            <a:r>
              <a:rPr lang="cs-CZ" sz="3000" dirty="0" smtClean="0"/>
              <a:t>Karviná);  </a:t>
            </a:r>
            <a:r>
              <a:rPr lang="cs-CZ" sz="3000" dirty="0" err="1"/>
              <a:t>Darkov</a:t>
            </a:r>
            <a:r>
              <a:rPr lang="cs-CZ" sz="3000" dirty="0"/>
              <a:t> </a:t>
            </a:r>
            <a:r>
              <a:rPr lang="cs-CZ" sz="3000" dirty="0" smtClean="0"/>
              <a:t>(Karviná);  Lazy </a:t>
            </a:r>
            <a:r>
              <a:rPr lang="cs-CZ" sz="3000" dirty="0"/>
              <a:t>(</a:t>
            </a:r>
            <a:r>
              <a:rPr lang="cs-CZ" sz="3000" dirty="0" smtClean="0"/>
              <a:t>Orlová); </a:t>
            </a:r>
            <a:r>
              <a:rPr lang="cs-CZ" sz="3000" dirty="0"/>
              <a:t>Paskov (FM</a:t>
            </a:r>
            <a:r>
              <a:rPr lang="cs-CZ" sz="3000" dirty="0" smtClean="0"/>
              <a:t>), Frenštát </a:t>
            </a:r>
            <a:r>
              <a:rPr lang="cs-CZ" sz="3000" dirty="0" err="1" smtClean="0"/>
              <a:t>p.R</a:t>
            </a:r>
            <a:r>
              <a:rPr lang="cs-CZ" sz="3000" dirty="0" smtClean="0"/>
              <a:t> - </a:t>
            </a:r>
            <a:r>
              <a:rPr lang="cs-CZ" sz="3000" dirty="0"/>
              <a:t>uhlonosný </a:t>
            </a:r>
            <a:r>
              <a:rPr lang="cs-CZ" sz="3000" dirty="0" smtClean="0"/>
              <a:t>karbon pod miocénem </a:t>
            </a:r>
            <a:r>
              <a:rPr lang="cs-CZ" sz="3200" dirty="0"/>
              <a:t>(</a:t>
            </a:r>
            <a:r>
              <a:rPr lang="cs-CZ" sz="3200" dirty="0" smtClean="0"/>
              <a:t>3H) </a:t>
            </a:r>
            <a:r>
              <a:rPr lang="cs-CZ" sz="3000" dirty="0" smtClean="0"/>
              <a:t>a </a:t>
            </a:r>
            <a:r>
              <a:rPr lang="cs-CZ" sz="3000" dirty="0"/>
              <a:t>beskydskými </a:t>
            </a:r>
            <a:r>
              <a:rPr lang="cs-CZ" sz="3000" dirty="0" smtClean="0"/>
              <a:t>příkrovy - </a:t>
            </a:r>
            <a:r>
              <a:rPr lang="cs-CZ" sz="3000" dirty="0"/>
              <a:t>uhlí by se dobývalo z hloubek 800-1300 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dirty="0" smtClean="0"/>
              <a:t> ?</a:t>
            </a:r>
            <a:endParaRPr lang="cs-CZ" dirty="0"/>
          </a:p>
          <a:p>
            <a:pPr lvl="2"/>
            <a:endParaRPr lang="cs-CZ" dirty="0" smtClean="0"/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7787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ložiska černého uhlí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Kladensko – rakovnická oblast</a:t>
            </a:r>
          </a:p>
          <a:p>
            <a:pPr lvl="1"/>
            <a:r>
              <a:rPr lang="cs-CZ" sz="3200" dirty="0" smtClean="0"/>
              <a:t>Ložiska – Slaný, </a:t>
            </a:r>
            <a:r>
              <a:rPr lang="cs-CZ" sz="3200" dirty="0" err="1" smtClean="0"/>
              <a:t>Mšensko</a:t>
            </a:r>
            <a:r>
              <a:rPr lang="cs-CZ" sz="3200" dirty="0" smtClean="0"/>
              <a:t>, důl Tuchlovice, důl </a:t>
            </a:r>
            <a:r>
              <a:rPr lang="cs-CZ" sz="3200" dirty="0" err="1" smtClean="0"/>
              <a:t>Schoeller</a:t>
            </a:r>
            <a:endParaRPr lang="cs-CZ" sz="3200" dirty="0" smtClean="0"/>
          </a:p>
          <a:p>
            <a:pPr lvl="1"/>
            <a:r>
              <a:rPr lang="cs-CZ" sz="3200" dirty="0" smtClean="0"/>
              <a:t>Těžba po 227 letech ukončena v roce 2002</a:t>
            </a:r>
          </a:p>
          <a:p>
            <a:pPr>
              <a:lnSpc>
                <a:spcPct val="80000"/>
              </a:lnSpc>
            </a:pPr>
            <a:r>
              <a:rPr lang="cs-CZ" sz="3200" b="1" dirty="0">
                <a:solidFill>
                  <a:srgbClr val="FF0000"/>
                </a:solidFill>
              </a:rPr>
              <a:t>Žacléřsko-svatoňovický revír</a:t>
            </a:r>
          </a:p>
          <a:p>
            <a:pPr>
              <a:lnSpc>
                <a:spcPct val="80000"/>
              </a:lnSpc>
            </a:pPr>
            <a:r>
              <a:rPr lang="cs-CZ" sz="3200" b="1" dirty="0" err="1">
                <a:solidFill>
                  <a:srgbClr val="FF0000"/>
                </a:solidFill>
              </a:rPr>
              <a:t>Rosicko</a:t>
            </a:r>
            <a:r>
              <a:rPr lang="cs-CZ" sz="3200" b="1" dirty="0">
                <a:solidFill>
                  <a:srgbClr val="FF0000"/>
                </a:solidFill>
              </a:rPr>
              <a:t> - oslavanský</a:t>
            </a:r>
          </a:p>
          <a:p>
            <a:pPr>
              <a:lnSpc>
                <a:spcPct val="80000"/>
              </a:lnSpc>
            </a:pPr>
            <a:r>
              <a:rPr lang="cs-CZ" sz="3200" b="1" dirty="0">
                <a:solidFill>
                  <a:srgbClr val="FF0000"/>
                </a:solidFill>
              </a:rPr>
              <a:t>Plzeňská pánev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662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Hnědé uhlí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/>
              <a:t>největší hnědouhelné pánve: v tektonickém </a:t>
            </a:r>
            <a:r>
              <a:rPr lang="cs-CZ" sz="2800" dirty="0" err="1" smtClean="0"/>
              <a:t>prolomu</a:t>
            </a:r>
            <a:r>
              <a:rPr lang="cs-CZ" sz="2800" dirty="0" smtClean="0"/>
              <a:t> Podkrušnohoří</a:t>
            </a:r>
            <a:endParaRPr lang="cs-CZ" sz="2800" dirty="0"/>
          </a:p>
          <a:p>
            <a:pPr>
              <a:lnSpc>
                <a:spcPct val="80000"/>
              </a:lnSpc>
            </a:pPr>
            <a:r>
              <a:rPr lang="cs-CZ" sz="2800" dirty="0"/>
              <a:t>celková rozloha uhlonosné sedimentace: 1900 km</a:t>
            </a:r>
            <a:r>
              <a:rPr lang="cs-CZ" sz="2800" baseline="30000" dirty="0"/>
              <a:t>2</a:t>
            </a:r>
            <a:endParaRPr lang="cs-CZ" sz="2800" dirty="0"/>
          </a:p>
          <a:p>
            <a:pPr>
              <a:lnSpc>
                <a:spcPct val="80000"/>
              </a:lnSpc>
            </a:pPr>
            <a:r>
              <a:rPr lang="cs-CZ" sz="2800" dirty="0"/>
              <a:t>sloje - střední </a:t>
            </a:r>
            <a:r>
              <a:rPr lang="cs-CZ" sz="2800" dirty="0" smtClean="0"/>
              <a:t>miocén (3H)</a:t>
            </a:r>
            <a:endParaRPr lang="cs-CZ" sz="2800" dirty="0"/>
          </a:p>
          <a:p>
            <a:pPr>
              <a:lnSpc>
                <a:spcPct val="80000"/>
              </a:lnSpc>
            </a:pPr>
            <a:r>
              <a:rPr lang="cs-CZ" sz="2800" dirty="0"/>
              <a:t>pánve: </a:t>
            </a:r>
            <a:r>
              <a:rPr lang="cs-CZ" sz="2800" b="1" dirty="0">
                <a:solidFill>
                  <a:srgbClr val="FF0000"/>
                </a:solidFill>
              </a:rPr>
              <a:t>Severočeská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                  - část </a:t>
            </a:r>
            <a:r>
              <a:rPr lang="cs-CZ" sz="2800" dirty="0" smtClean="0"/>
              <a:t>chomutovská, mostecká (</a:t>
            </a:r>
            <a:r>
              <a:rPr lang="cs-CZ" sz="2800" dirty="0"/>
              <a:t>hloubka povrchového dobývání 150 </a:t>
            </a:r>
            <a:r>
              <a:rPr lang="cs-CZ" sz="2800" dirty="0" smtClean="0"/>
              <a:t>m), </a:t>
            </a:r>
            <a:r>
              <a:rPr lang="cs-CZ" sz="2800" dirty="0"/>
              <a:t>teplická (těžba skončila 1997)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             </a:t>
            </a:r>
            <a:r>
              <a:rPr lang="cs-CZ" sz="2800" b="1" dirty="0">
                <a:solidFill>
                  <a:srgbClr val="FF0000"/>
                </a:solidFill>
              </a:rPr>
              <a:t>Sokolovská </a:t>
            </a:r>
            <a:r>
              <a:rPr lang="cs-CZ" sz="2800" dirty="0"/>
              <a:t>(Z od Karlových Varů)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             </a:t>
            </a:r>
            <a:r>
              <a:rPr lang="cs-CZ" sz="2800" b="1" dirty="0">
                <a:solidFill>
                  <a:srgbClr val="FF0000"/>
                </a:solidFill>
              </a:rPr>
              <a:t>Chebská</a:t>
            </a:r>
            <a:r>
              <a:rPr lang="cs-CZ" sz="2800" b="1" dirty="0">
                <a:solidFill>
                  <a:srgbClr val="FFFF00"/>
                </a:solidFill>
              </a:rPr>
              <a:t> </a:t>
            </a:r>
            <a:r>
              <a:rPr lang="cs-CZ" sz="2800" dirty="0"/>
              <a:t>(1 </a:t>
            </a:r>
            <a:r>
              <a:rPr lang="cs-CZ" sz="2800" dirty="0" err="1"/>
              <a:t>mld</a:t>
            </a:r>
            <a:r>
              <a:rPr lang="cs-CZ" sz="2800" dirty="0"/>
              <a:t> tun </a:t>
            </a:r>
            <a:r>
              <a:rPr lang="cs-CZ" sz="2800" dirty="0" smtClean="0"/>
              <a:t>zásob)</a:t>
            </a:r>
            <a:endParaRPr lang="cs-CZ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             </a:t>
            </a:r>
            <a:r>
              <a:rPr lang="cs-CZ" sz="2800" b="1" dirty="0">
                <a:solidFill>
                  <a:srgbClr val="FF0000"/>
                </a:solidFill>
              </a:rPr>
              <a:t>Žitavská </a:t>
            </a:r>
            <a:r>
              <a:rPr lang="cs-CZ" sz="2800" b="1" dirty="0" smtClean="0">
                <a:solidFill>
                  <a:srgbClr val="FF0000"/>
                </a:solidFill>
              </a:rPr>
              <a:t>pánev</a:t>
            </a:r>
            <a:endParaRPr lang="cs-CZ" sz="28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382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Hnědé uhlí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cs-CZ" sz="3200" dirty="0" smtClean="0"/>
              <a:t>Těží se již od 18.století – povrchová těžba – mělké lomy</a:t>
            </a:r>
          </a:p>
          <a:p>
            <a:r>
              <a:rPr lang="cs-CZ" sz="3200" dirty="0" smtClean="0"/>
              <a:t>V severních Čechách vznik tzv. měsíční krajiny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0573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Lignit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 druh méně kvalitního hnědého uhlí, které se používá výhradně jako palivo v teplárnách</a:t>
            </a:r>
          </a:p>
          <a:p>
            <a:r>
              <a:rPr lang="cs-CZ" dirty="0" smtClean="0"/>
              <a:t>Naleziště lignitu v okolí Břeclavi – Mikulčice – důl Mír (severní okraj Vídeňské pánve), Ratiškovice, Šardice, </a:t>
            </a:r>
            <a:r>
              <a:rPr lang="cs-CZ" dirty="0"/>
              <a:t>H</a:t>
            </a:r>
            <a:r>
              <a:rPr lang="cs-CZ" dirty="0" smtClean="0"/>
              <a:t>ovorany, Kyjov, Dubňany</a:t>
            </a:r>
          </a:p>
          <a:p>
            <a:r>
              <a:rPr lang="cs-CZ" dirty="0" smtClean="0"/>
              <a:t>Lignitová sloj – Kyjovská sloj a Dubňanská sloj</a:t>
            </a:r>
          </a:p>
          <a:p>
            <a:r>
              <a:rPr lang="cs-CZ" dirty="0" smtClean="0"/>
              <a:t>Těžba byla ukončena (podnik v roce 2010 byl prodán </a:t>
            </a:r>
            <a:r>
              <a:rPr lang="pl-PL" dirty="0" smtClean="0"/>
              <a:t>společnosti </a:t>
            </a:r>
            <a:r>
              <a:rPr lang="pl-PL" dirty="0"/>
              <a:t>UVR Mníšek pod Brdy a.s.</a:t>
            </a:r>
            <a:endParaRPr lang="cs-CZ" dirty="0" smtClean="0"/>
          </a:p>
          <a:p>
            <a:r>
              <a:rPr lang="cs-CZ" dirty="0" smtClean="0"/>
              <a:t>Odbytištěm lignitu byla elektrárna v Hodoníně a dříve Baťova teplárna v Otrokovicích – jeden z důvodů budování tzv. Baťova plavebního kanálu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0511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Rudy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Těžba rud na našem území má dlouho historii</a:t>
            </a:r>
          </a:p>
          <a:p>
            <a:pPr lvl="1"/>
            <a:r>
              <a:rPr lang="cs-CZ" sz="2800" dirty="0" smtClean="0"/>
              <a:t>Od 9.století – těžba zlata a stříbra</a:t>
            </a:r>
          </a:p>
          <a:p>
            <a:pPr lvl="1"/>
            <a:r>
              <a:rPr lang="cs-CZ" sz="2800" dirty="0" smtClean="0"/>
              <a:t>Po roce 1989 - postupný útlum těžby</a:t>
            </a:r>
          </a:p>
          <a:p>
            <a:pPr lvl="1"/>
            <a:r>
              <a:rPr lang="cs-CZ" sz="2800" dirty="0" smtClean="0"/>
              <a:t>Nejvýznamnější ej těžba – </a:t>
            </a:r>
            <a:r>
              <a:rPr lang="cs-CZ" sz="2800" dirty="0" err="1" smtClean="0"/>
              <a:t>Fe</a:t>
            </a:r>
            <a:r>
              <a:rPr lang="cs-CZ" sz="2800" dirty="0" smtClean="0"/>
              <a:t>-rudy, rudy olova, mědi a manganu</a:t>
            </a:r>
          </a:p>
          <a:p>
            <a:pPr marL="36576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7891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Železná ruda (</a:t>
            </a:r>
            <a:r>
              <a:rPr lang="cs-CZ" dirty="0" err="1" smtClean="0"/>
              <a:t>Fe</a:t>
            </a:r>
            <a:r>
              <a:rPr lang="cs-CZ" dirty="0" smtClean="0"/>
              <a:t> ruda)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Hlavně sedimentární ložiska – mořské usazeniny v oblasti </a:t>
            </a:r>
            <a:r>
              <a:rPr lang="cs-CZ" sz="2800" dirty="0" err="1" smtClean="0"/>
              <a:t>Barrandienu</a:t>
            </a:r>
            <a:endParaRPr lang="cs-CZ" sz="2800" dirty="0" smtClean="0"/>
          </a:p>
          <a:p>
            <a:r>
              <a:rPr lang="cs-CZ" sz="2800" dirty="0" smtClean="0"/>
              <a:t>Ložiska vzniklá podmořskou vulkanickou činností – ložisko Medlov u Uničova – zde se těžilo od třicetileté války do roku 1965 (jámy Barbora a Větrní)</a:t>
            </a:r>
          </a:p>
          <a:p>
            <a:r>
              <a:rPr lang="cs-CZ" sz="2800" dirty="0" smtClean="0"/>
              <a:t>Ložiska magnetitu – Měděnec a Přísečnice u Chomutova</a:t>
            </a:r>
          </a:p>
          <a:p>
            <a:r>
              <a:rPr lang="cs-CZ" sz="2800" dirty="0" smtClean="0"/>
              <a:t>Méně kvalitní </a:t>
            </a:r>
            <a:r>
              <a:rPr lang="cs-CZ" sz="2800" dirty="0" err="1" smtClean="0"/>
              <a:t>Fe</a:t>
            </a:r>
            <a:r>
              <a:rPr lang="cs-CZ" sz="2800" dirty="0" smtClean="0"/>
              <a:t>-rudou je limonit – </a:t>
            </a:r>
            <a:r>
              <a:rPr lang="cs-CZ" dirty="0" smtClean="0"/>
              <a:t>i v okolí Frenštátu </a:t>
            </a:r>
            <a:r>
              <a:rPr lang="cs-CZ" dirty="0" err="1" smtClean="0"/>
              <a:t>p.R</a:t>
            </a:r>
            <a:endParaRPr lang="cs-CZ" dirty="0" smtClean="0"/>
          </a:p>
          <a:p>
            <a:r>
              <a:rPr lang="cs-CZ" sz="2800" dirty="0" smtClean="0"/>
              <a:t>Většinu rudy však dovážíme z Ukrajiny a Ruska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6613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Rudy manganu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Železné hory – Chvaletice až Sovolusky (okres Pardubice)</a:t>
            </a:r>
          </a:p>
          <a:p>
            <a:r>
              <a:rPr lang="cs-CZ" sz="3200" dirty="0" smtClean="0"/>
              <a:t>Dovoz do ČR – z Nizozemí, Ukrajiny a </a:t>
            </a:r>
            <a:r>
              <a:rPr lang="cs-CZ" sz="3200" dirty="0" err="1" smtClean="0"/>
              <a:t>JARu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85462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Nerostné suroviny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ČR má omezené a nerovnoměrně rozložené zásoby</a:t>
            </a:r>
          </a:p>
          <a:p>
            <a:r>
              <a:rPr lang="cs-CZ" sz="3200" dirty="0" smtClean="0"/>
              <a:t>Nerostné bohatství závisí na geologické stavbě území</a:t>
            </a:r>
          </a:p>
          <a:p>
            <a:r>
              <a:rPr lang="cs-CZ" sz="3200" dirty="0" smtClean="0"/>
              <a:t>Těžba nerostných surovin se řídí zákonem – </a:t>
            </a:r>
            <a:r>
              <a:rPr lang="cs-CZ" sz="3200" b="1" dirty="0" smtClean="0"/>
              <a:t>tzv. </a:t>
            </a:r>
            <a:r>
              <a:rPr lang="cs-CZ" sz="3200" b="1" dirty="0"/>
              <a:t>horní </a:t>
            </a:r>
            <a:r>
              <a:rPr lang="cs-CZ" sz="3200" b="1" dirty="0" smtClean="0"/>
              <a:t>zákon č</a:t>
            </a:r>
            <a:r>
              <a:rPr lang="cs-CZ" sz="3200" b="1" dirty="0"/>
              <a:t>. 44/1988 Sb. </a:t>
            </a:r>
            <a:endParaRPr lang="cs-CZ" sz="3200" b="1" dirty="0" smtClean="0"/>
          </a:p>
          <a:p>
            <a:pPr marL="0" indent="0">
              <a:buNone/>
            </a:pPr>
            <a:r>
              <a:rPr lang="cs-CZ" sz="3200" b="1" dirty="0" smtClean="0"/>
              <a:t>O </a:t>
            </a:r>
            <a:r>
              <a:rPr lang="cs-CZ" sz="3200" b="1" dirty="0"/>
              <a:t>ochraně a využití nerostného </a:t>
            </a:r>
            <a:r>
              <a:rPr lang="cs-CZ" sz="3200" b="1" dirty="0" smtClean="0"/>
              <a:t>bohatství</a:t>
            </a:r>
          </a:p>
          <a:p>
            <a:r>
              <a:rPr lang="cs-CZ" sz="3200" dirty="0" smtClean="0"/>
              <a:t>Chráněné ložiskové území a dobývací prostory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1103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Rudy mědi – hlavně chalkopyrit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Zlatohorský rudní revír</a:t>
            </a:r>
          </a:p>
          <a:p>
            <a:r>
              <a:rPr lang="cs-CZ" sz="3200" dirty="0" smtClean="0"/>
              <a:t>Ložisko Tisová u Kraslic (Krušné hory)</a:t>
            </a:r>
          </a:p>
          <a:p>
            <a:r>
              <a:rPr lang="cs-CZ" sz="3200" dirty="0" smtClean="0"/>
              <a:t>Dovoz do ČR z Polska, Německa a Rakouska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91485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Rudy olova – hlavně galenit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 ložisek tzv. polymetalických rud (příměsi </a:t>
            </a:r>
            <a:r>
              <a:rPr lang="cs-CZ" sz="3200" dirty="0" err="1" smtClean="0"/>
              <a:t>Zn</a:t>
            </a:r>
            <a:r>
              <a:rPr lang="cs-CZ" sz="3200" dirty="0" smtClean="0"/>
              <a:t>, </a:t>
            </a:r>
            <a:r>
              <a:rPr lang="cs-CZ" sz="3200" dirty="0" err="1" smtClean="0"/>
              <a:t>Ag</a:t>
            </a:r>
            <a:r>
              <a:rPr lang="cs-CZ" sz="3200" dirty="0" smtClean="0"/>
              <a:t>) – Příbram, Kutná Hora, Stříbro</a:t>
            </a:r>
          </a:p>
          <a:p>
            <a:r>
              <a:rPr lang="cs-CZ" sz="3200" dirty="0" smtClean="0"/>
              <a:t>Jihlavsko, </a:t>
            </a:r>
            <a:r>
              <a:rPr lang="cs-CZ" sz="3200" dirty="0" err="1" smtClean="0"/>
              <a:t>havlíčskobrodsko</a:t>
            </a:r>
            <a:endParaRPr lang="cs-CZ" sz="3200" dirty="0" smtClean="0"/>
          </a:p>
          <a:p>
            <a:r>
              <a:rPr lang="cs-CZ" sz="3200" dirty="0" smtClean="0"/>
              <a:t>Harrachov</a:t>
            </a:r>
          </a:p>
          <a:p>
            <a:r>
              <a:rPr lang="cs-CZ" sz="3200" dirty="0" smtClean="0"/>
              <a:t>Severní Morava – Horní Benešov, Horní Město, Zlaté hory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074241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Rudy zinku – hlavně sfalerit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 smtClean="0"/>
              <a:t>Opět součástí polymetalických rud - </a:t>
            </a:r>
            <a:r>
              <a:rPr lang="cs-CZ" sz="3600" dirty="0"/>
              <a:t>Příbram, Kutná Hora, </a:t>
            </a:r>
            <a:r>
              <a:rPr lang="cs-CZ" sz="3600" dirty="0" smtClean="0"/>
              <a:t>Stříbro, Severní </a:t>
            </a:r>
            <a:r>
              <a:rPr lang="cs-CZ" sz="3600" dirty="0"/>
              <a:t>Morava – Horní Benešov, Horní Město, Zlaté </a:t>
            </a:r>
            <a:r>
              <a:rPr lang="cs-CZ" sz="3600" dirty="0" smtClean="0"/>
              <a:t>hory</a:t>
            </a:r>
          </a:p>
          <a:p>
            <a:r>
              <a:rPr lang="cs-CZ" sz="3600" dirty="0" smtClean="0"/>
              <a:t>Dovoz do ČR – Polsko, Německo</a:t>
            </a:r>
            <a:endParaRPr lang="cs-CZ" sz="3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45689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Rudy cínu – hlavní rudou kasiterit (cínovec)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Krušné hory – Cínovec, Krupka, Rolava, Přebuz, Horní Slavkov, Zlatý Kopec u Božího Daru</a:t>
            </a:r>
          </a:p>
          <a:p>
            <a:r>
              <a:rPr lang="cs-CZ" sz="3200" dirty="0" smtClean="0"/>
              <a:t>Nové Město pod Smrkem</a:t>
            </a:r>
          </a:p>
          <a:p>
            <a:r>
              <a:rPr lang="cs-CZ" sz="3200" dirty="0" smtClean="0"/>
              <a:t>Ložiska vytěžena</a:t>
            </a:r>
          </a:p>
          <a:p>
            <a:r>
              <a:rPr lang="cs-CZ" sz="3200" dirty="0" smtClean="0"/>
              <a:t>Dovoz z Číny a  Indonésie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231505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Stříbro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Rozvoj horních měst ve středověku – Stříbro, Příbram, Kutná Hora</a:t>
            </a:r>
          </a:p>
          <a:p>
            <a:r>
              <a:rPr lang="cs-CZ" sz="3200" dirty="0" smtClean="0"/>
              <a:t>Nízký Jeseník – Horní Město, Oskava, Ruda u Rýmařova, Zlaté hory</a:t>
            </a:r>
          </a:p>
          <a:p>
            <a:r>
              <a:rPr lang="cs-CZ" sz="3200" dirty="0" smtClean="0"/>
              <a:t>Železné hory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959013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Zlato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Primární a sekundární ložiska (rýžování)</a:t>
            </a:r>
          </a:p>
          <a:p>
            <a:r>
              <a:rPr lang="cs-CZ" sz="3200" dirty="0" smtClean="0"/>
              <a:t>Jílové u Prahy</a:t>
            </a:r>
          </a:p>
          <a:p>
            <a:r>
              <a:rPr lang="cs-CZ" sz="3200" dirty="0" smtClean="0"/>
              <a:t>Mokrsko</a:t>
            </a:r>
          </a:p>
          <a:p>
            <a:r>
              <a:rPr lang="cs-CZ" sz="3200" dirty="0" err="1" smtClean="0"/>
              <a:t>Čelina</a:t>
            </a:r>
            <a:endParaRPr lang="cs-CZ" sz="3200" dirty="0" smtClean="0"/>
          </a:p>
          <a:p>
            <a:r>
              <a:rPr lang="cs-CZ" sz="3200" dirty="0" smtClean="0"/>
              <a:t>Zlaté Hory</a:t>
            </a:r>
          </a:p>
          <a:p>
            <a:r>
              <a:rPr lang="cs-CZ" sz="3200" dirty="0" smtClean="0"/>
              <a:t>Kašperské Hory</a:t>
            </a:r>
          </a:p>
        </p:txBody>
      </p:sp>
    </p:spTree>
    <p:extLst>
      <p:ext uri="{BB962C8B-B14F-4D97-AF65-F5344CB8AC3E}">
        <p14:creationId xmlns:p14="http://schemas.microsoft.com/office/powerpoint/2010/main" val="2422918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Uran – hlavně smolinec (uraninit)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 historického hlediska těžba – Jáchymov, Příbram</a:t>
            </a:r>
          </a:p>
          <a:p>
            <a:r>
              <a:rPr lang="cs-CZ" sz="3200" dirty="0" smtClean="0"/>
              <a:t>Stráž pod Ralskem</a:t>
            </a:r>
          </a:p>
          <a:p>
            <a:r>
              <a:rPr lang="cs-CZ" sz="3200" dirty="0" smtClean="0"/>
              <a:t>Rožná a Dolní </a:t>
            </a:r>
            <a:r>
              <a:rPr lang="cs-CZ" sz="3200" dirty="0" err="1" smtClean="0"/>
              <a:t>Rožinka</a:t>
            </a:r>
            <a:endParaRPr lang="cs-CZ" sz="3200" dirty="0" smtClean="0"/>
          </a:p>
          <a:p>
            <a:r>
              <a:rPr lang="cs-CZ" sz="3200" dirty="0" smtClean="0"/>
              <a:t>Na ložiscích od roku 2005 ukončená činnost</a:t>
            </a:r>
          </a:p>
          <a:p>
            <a:r>
              <a:rPr lang="cs-CZ" sz="3200" dirty="0" smtClean="0"/>
              <a:t>Státní podnik DIAMO </a:t>
            </a:r>
            <a:r>
              <a:rPr lang="cs-CZ" sz="3200" dirty="0" err="1" smtClean="0"/>
              <a:t>s.p</a:t>
            </a:r>
            <a:r>
              <a:rPr lang="cs-CZ" sz="3200" dirty="0" smtClean="0"/>
              <a:t>. Stráž pod Ralskem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99781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Nerudní suroviny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3200" dirty="0"/>
              <a:t>významné: vápence, kaolín, jíly, přírodní písky</a:t>
            </a:r>
          </a:p>
          <a:p>
            <a:pPr>
              <a:lnSpc>
                <a:spcPct val="80000"/>
              </a:lnSpc>
            </a:pPr>
            <a:r>
              <a:rPr lang="cs-CZ" sz="3200" dirty="0"/>
              <a:t>vývozní komodity</a:t>
            </a:r>
          </a:p>
          <a:p>
            <a:pPr>
              <a:lnSpc>
                <a:spcPct val="80000"/>
              </a:lnSpc>
            </a:pPr>
            <a:r>
              <a:rPr lang="cs-CZ" sz="3200" dirty="0"/>
              <a:t>časté střety zájmů (MŽP x těžařské společnosti)</a:t>
            </a:r>
          </a:p>
          <a:p>
            <a:pPr>
              <a:lnSpc>
                <a:spcPct val="80000"/>
              </a:lnSpc>
            </a:pPr>
            <a:r>
              <a:rPr lang="cs-CZ" sz="3200" dirty="0"/>
              <a:t>velké </a:t>
            </a:r>
            <a:r>
              <a:rPr lang="cs-CZ" sz="3200" dirty="0" smtClean="0"/>
              <a:t>objemy a tím vysoké </a:t>
            </a:r>
            <a:r>
              <a:rPr lang="cs-CZ" sz="3200" dirty="0" smtClean="0">
                <a:sym typeface="Symbol" pitchFamily="18" charset="2"/>
              </a:rPr>
              <a:t>náklady </a:t>
            </a:r>
            <a:r>
              <a:rPr lang="cs-CZ" sz="3200" dirty="0">
                <a:sym typeface="Symbol" pitchFamily="18" charset="2"/>
              </a:rPr>
              <a:t>na přepravu  těžba v blízkosti místa </a:t>
            </a:r>
            <a:r>
              <a:rPr lang="cs-CZ" sz="3200" dirty="0" smtClean="0">
                <a:sym typeface="Symbol" pitchFamily="18" charset="2"/>
              </a:rPr>
              <a:t>spotřeby</a:t>
            </a:r>
            <a:endParaRPr lang="cs-CZ" sz="32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162989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ym typeface="Symbol" pitchFamily="18" charset="2"/>
              </a:rPr>
              <a:t>Fluorit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Krušné hory</a:t>
            </a:r>
          </a:p>
          <a:p>
            <a:r>
              <a:rPr lang="cs-CZ" sz="3200" dirty="0" smtClean="0"/>
              <a:t>Harrachov</a:t>
            </a:r>
          </a:p>
          <a:p>
            <a:endParaRPr lang="cs-CZ" sz="3200" dirty="0"/>
          </a:p>
          <a:p>
            <a:endParaRPr lang="cs-CZ" sz="3200" dirty="0" smtClean="0"/>
          </a:p>
          <a:p>
            <a:endParaRPr lang="cs-CZ" sz="3200" dirty="0" smtClean="0"/>
          </a:p>
          <a:p>
            <a:r>
              <a:rPr lang="cs-CZ" sz="3200" dirty="0" smtClean="0"/>
              <a:t>Železné hory</a:t>
            </a:r>
          </a:p>
          <a:p>
            <a:r>
              <a:rPr lang="cs-CZ" sz="3200" dirty="0" smtClean="0"/>
              <a:t>Harrachov</a:t>
            </a:r>
            <a:endParaRPr lang="cs-CZ" sz="3200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583091" y="31409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>
                <a:sym typeface="Symbol" pitchFamily="18" charset="2"/>
              </a:rPr>
              <a:t>Baryt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715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Grafit = tuha – modifikace uhlíku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Vzniká regionální </a:t>
            </a:r>
            <a:r>
              <a:rPr lang="cs-CZ" dirty="0" err="1" smtClean="0"/>
              <a:t>metamorfozou</a:t>
            </a:r>
            <a:endParaRPr lang="cs-CZ" dirty="0" smtClean="0"/>
          </a:p>
          <a:p>
            <a:r>
              <a:rPr lang="cs-CZ" dirty="0" smtClean="0"/>
              <a:t>Český Krumlov, Velké Vrbno, </a:t>
            </a:r>
            <a:r>
              <a:rPr lang="cs-CZ" dirty="0" err="1" smtClean="0"/>
              <a:t>Bližná</a:t>
            </a:r>
            <a:r>
              <a:rPr lang="cs-CZ" dirty="0" smtClean="0"/>
              <a:t> u Černé v Pošumaví, Koloděje nad Lužnicí, Staré Město pod Sněžníkem, Velké Tresné u Žďáru nad Sázavou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892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 těžby NS </a:t>
            </a:r>
            <a:r>
              <a:rPr lang="cs-CZ" dirty="0"/>
              <a:t>n</a:t>
            </a:r>
            <a:r>
              <a:rPr lang="cs-CZ" dirty="0" smtClean="0"/>
              <a:t>a našem území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 středověku – tzv. horní města (Kutná Hora, Příbram, Stříbro, Jáchymov, Zlaté Hory)</a:t>
            </a:r>
          </a:p>
          <a:p>
            <a:r>
              <a:rPr lang="cs-CZ" sz="3200" dirty="0" smtClean="0"/>
              <a:t>Rozvoj těžby energetických surovin s rozvojem průmyslu – bohužel obrovský dopad na krajinu – degradace území</a:t>
            </a:r>
          </a:p>
          <a:p>
            <a:r>
              <a:rPr lang="cs-CZ" sz="3200" dirty="0" smtClean="0"/>
              <a:t>60.-90.léta – surovinová politika státu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746905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Drahokamy, polodrahokamy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České granáty (pyrop)</a:t>
            </a:r>
          </a:p>
          <a:p>
            <a:pPr lvl="1"/>
            <a:r>
              <a:rPr lang="cs-CZ" dirty="0" err="1" smtClean="0"/>
              <a:t>Vestřev</a:t>
            </a:r>
            <a:r>
              <a:rPr lang="cs-CZ" dirty="0" smtClean="0"/>
              <a:t> v Podkrkonoší</a:t>
            </a:r>
          </a:p>
          <a:p>
            <a:pPr lvl="1"/>
            <a:r>
              <a:rPr lang="cs-CZ" dirty="0" err="1" smtClean="0"/>
              <a:t>Podsedlice</a:t>
            </a:r>
            <a:r>
              <a:rPr lang="cs-CZ" dirty="0" smtClean="0"/>
              <a:t> (České středohoří)</a:t>
            </a:r>
          </a:p>
          <a:p>
            <a:pPr lvl="1"/>
            <a:r>
              <a:rPr lang="cs-CZ" dirty="0" smtClean="0"/>
              <a:t>Ločenice (Novohradské podhůří)</a:t>
            </a:r>
          </a:p>
          <a:p>
            <a:r>
              <a:rPr lang="cs-CZ" dirty="0" smtClean="0"/>
              <a:t>Vltavíny (tektity) – Střední a Jižní </a:t>
            </a:r>
            <a:r>
              <a:rPr lang="cs-CZ" dirty="0"/>
              <a:t>Č</a:t>
            </a:r>
            <a:r>
              <a:rPr lang="cs-CZ" dirty="0" smtClean="0"/>
              <a:t>echy</a:t>
            </a:r>
          </a:p>
        </p:txBody>
      </p:sp>
    </p:spTree>
    <p:extLst>
      <p:ext uri="{BB962C8B-B14F-4D97-AF65-F5344CB8AC3E}">
        <p14:creationId xmlns:p14="http://schemas.microsoft.com/office/powerpoint/2010/main" val="29542464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Kaolín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Vzniká zvětráváním živců</a:t>
            </a:r>
          </a:p>
          <a:p>
            <a:r>
              <a:rPr lang="cs-CZ" sz="3200" dirty="0" smtClean="0"/>
              <a:t>Povrchová těžba</a:t>
            </a:r>
          </a:p>
          <a:p>
            <a:r>
              <a:rPr lang="cs-CZ" sz="3200" dirty="0" smtClean="0"/>
              <a:t>Ložiska: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Karlovarsko - kvalitní kaolín pro výrobu porcelánu</a:t>
            </a:r>
          </a:p>
          <a:p>
            <a:pPr lvl="1">
              <a:lnSpc>
                <a:spcPct val="80000"/>
              </a:lnSpc>
            </a:pPr>
            <a:r>
              <a:rPr lang="cs-CZ" sz="2400" dirty="0" err="1"/>
              <a:t>Kadaňsko</a:t>
            </a:r>
            <a:endParaRPr lang="cs-CZ" sz="2400" dirty="0"/>
          </a:p>
          <a:p>
            <a:pPr lvl="1">
              <a:lnSpc>
                <a:spcPct val="80000"/>
              </a:lnSpc>
            </a:pPr>
            <a:r>
              <a:rPr lang="cs-CZ" sz="2400" dirty="0"/>
              <a:t>Podbořansko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Plzeňsko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Znojemsko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Chebská pánev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Třeboňská pánev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00320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Stavební suroviny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Někdy nebývají zařazovány do nerostných surovin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Těžba vápence</a:t>
            </a:r>
          </a:p>
          <a:p>
            <a:pPr lvl="1"/>
            <a:r>
              <a:rPr lang="cs-CZ" dirty="0" smtClean="0"/>
              <a:t>Největší lom – Čertovy schody u Berouna</a:t>
            </a:r>
          </a:p>
          <a:p>
            <a:pPr lvl="1"/>
            <a:r>
              <a:rPr lang="cs-CZ" dirty="0" smtClean="0"/>
              <a:t>Okolí Olomouce</a:t>
            </a:r>
          </a:p>
          <a:p>
            <a:pPr lvl="1"/>
            <a:r>
              <a:rPr lang="cs-CZ" dirty="0" smtClean="0"/>
              <a:t>Kotouč Štramberk</a:t>
            </a:r>
          </a:p>
          <a:p>
            <a:pPr lvl="1"/>
            <a:r>
              <a:rPr lang="cs-CZ" dirty="0" smtClean="0"/>
              <a:t>Okolí Brna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Štěrkopisky</a:t>
            </a:r>
            <a:endParaRPr lang="cs-CZ" dirty="0" smtClean="0">
              <a:solidFill>
                <a:srgbClr val="FF0000"/>
              </a:solidFill>
            </a:endParaRPr>
          </a:p>
          <a:p>
            <a:pPr lvl="1"/>
            <a:r>
              <a:rPr lang="cs-CZ" dirty="0" smtClean="0"/>
              <a:t>Česká křídová tabule</a:t>
            </a:r>
          </a:p>
          <a:p>
            <a:pPr lvl="1"/>
            <a:r>
              <a:rPr lang="cs-CZ" smtClean="0"/>
              <a:t>Celorepublikové rozmístění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076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Dobývací prostory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Celková plocha</a:t>
            </a:r>
            <a:r>
              <a:rPr lang="cs-CZ" sz="3200" dirty="0"/>
              <a:t>: 1 546,7 </a:t>
            </a:r>
            <a:r>
              <a:rPr lang="cs-CZ" sz="3200" dirty="0" smtClean="0"/>
              <a:t>km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více než 100 </a:t>
            </a:r>
            <a:r>
              <a:rPr lang="cs-CZ" sz="3200" dirty="0"/>
              <a:t>dobývacích prostorů</a:t>
            </a:r>
          </a:p>
          <a:p>
            <a:r>
              <a:rPr lang="cs-CZ" sz="3200" dirty="0" smtClean="0"/>
              <a:t> !!! největší</a:t>
            </a:r>
            <a:r>
              <a:rPr lang="cs-CZ" sz="3200" dirty="0"/>
              <a:t>: </a:t>
            </a:r>
            <a:r>
              <a:rPr lang="cs-CZ" sz="3200" dirty="0">
                <a:solidFill>
                  <a:srgbClr val="FF0000"/>
                </a:solidFill>
              </a:rPr>
              <a:t>DP Trojanovice </a:t>
            </a:r>
            <a:r>
              <a:rPr lang="cs-CZ" sz="3200" dirty="0"/>
              <a:t>(63,2 km</a:t>
            </a:r>
            <a:r>
              <a:rPr lang="cs-CZ" sz="3200" baseline="30000" dirty="0"/>
              <a:t>2</a:t>
            </a:r>
            <a:r>
              <a:rPr lang="cs-CZ" sz="3200" dirty="0"/>
              <a:t>) - stanoven 1989 na Novojičínsku (černé uhlí)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249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Nerostné suroviny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Obecně se dělí na:</a:t>
            </a:r>
          </a:p>
          <a:p>
            <a:pPr lvl="1"/>
            <a:r>
              <a:rPr lang="cs-CZ" sz="3600" dirty="0" smtClean="0"/>
              <a:t>Paliva a energetické suroviny</a:t>
            </a:r>
          </a:p>
          <a:p>
            <a:pPr lvl="1"/>
            <a:r>
              <a:rPr lang="cs-CZ" sz="3600" dirty="0" smtClean="0"/>
              <a:t>Rudy</a:t>
            </a:r>
          </a:p>
          <a:p>
            <a:pPr lvl="1"/>
            <a:r>
              <a:rPr lang="cs-CZ" sz="3600" dirty="0" smtClean="0"/>
              <a:t>Nerudy</a:t>
            </a:r>
          </a:p>
          <a:p>
            <a:pPr lvl="1"/>
            <a:r>
              <a:rPr lang="cs-CZ" sz="3600" dirty="0" smtClean="0"/>
              <a:t>Stavební suroviny</a:t>
            </a:r>
          </a:p>
        </p:txBody>
      </p:sp>
    </p:spTree>
    <p:extLst>
      <p:ext uri="{BB962C8B-B14F-4D97-AF65-F5344CB8AC3E}">
        <p14:creationId xmlns:p14="http://schemas.microsoft.com/office/powerpoint/2010/main" val="1116573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Paliva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ČR má jen omezené zásoby paliv (jsme závislí na dovozu ropy i zemního plynu)</a:t>
            </a:r>
          </a:p>
          <a:p>
            <a:pPr lvl="1"/>
            <a:r>
              <a:rPr lang="cs-CZ" sz="3200" dirty="0" smtClean="0"/>
              <a:t>Ropovody: Družba, </a:t>
            </a:r>
            <a:r>
              <a:rPr lang="cs-CZ" sz="3200" dirty="0" err="1" smtClean="0"/>
              <a:t>Ingolstad</a:t>
            </a:r>
            <a:r>
              <a:rPr lang="cs-CZ" sz="3200" dirty="0" smtClean="0"/>
              <a:t>, </a:t>
            </a:r>
            <a:r>
              <a:rPr lang="cs-CZ" sz="3200" dirty="0" err="1" smtClean="0"/>
              <a:t>Adria</a:t>
            </a:r>
            <a:endParaRPr lang="cs-CZ" sz="3200" dirty="0" smtClean="0"/>
          </a:p>
          <a:p>
            <a:pPr lvl="1"/>
            <a:r>
              <a:rPr lang="cs-CZ" sz="3200" dirty="0" smtClean="0"/>
              <a:t>Plynovody: hustá síť na celém území (2460 km) – např. GAZELA, OPAL, Mozart, </a:t>
            </a:r>
            <a:r>
              <a:rPr lang="cs-CZ" sz="3200" dirty="0" err="1" smtClean="0"/>
              <a:t>Stork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408920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Ropovod Družba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lvl="1" indent="-274320"/>
            <a:r>
              <a:rPr lang="cs-CZ" sz="2400" dirty="0"/>
              <a:t>začíná v Rusku (Samara</a:t>
            </a:r>
            <a:r>
              <a:rPr lang="cs-CZ" sz="2400" dirty="0" smtClean="0"/>
              <a:t>) – JV část evropské části (ale je </a:t>
            </a:r>
            <a:r>
              <a:rPr lang="cs-CZ" sz="2400" dirty="0" err="1" smtClean="0"/>
              <a:t>defacto</a:t>
            </a:r>
            <a:r>
              <a:rPr lang="cs-CZ" sz="2400" dirty="0" smtClean="0"/>
              <a:t> sběrným kanálem ropy, která se těží na Sibiři, Uralu i v dnešním Kazachstánu</a:t>
            </a:r>
          </a:p>
          <a:p>
            <a:pPr marL="274320" lvl="1" indent="-274320"/>
            <a:r>
              <a:rPr lang="cs-CZ" sz="2400" dirty="0" smtClean="0"/>
              <a:t>Prochází Běloruskem – u města </a:t>
            </a:r>
            <a:r>
              <a:rPr lang="cs-CZ" sz="2400" dirty="0" err="1" smtClean="0"/>
              <a:t>Mozyr</a:t>
            </a:r>
            <a:r>
              <a:rPr lang="cs-CZ" sz="2400" dirty="0" smtClean="0"/>
              <a:t> se rozvětvuje na severní větev – ta pokračuje do Polska a Německa a na jižní větev – Ukrajina, SR, ČR </a:t>
            </a:r>
          </a:p>
          <a:p>
            <a:pPr marL="274320" lvl="1" indent="-274320"/>
            <a:r>
              <a:rPr lang="cs-CZ" sz="2400" dirty="0" smtClean="0"/>
              <a:t>končí </a:t>
            </a:r>
            <a:r>
              <a:rPr lang="cs-CZ" sz="2400" dirty="0"/>
              <a:t>v ČR – </a:t>
            </a:r>
            <a:r>
              <a:rPr lang="cs-CZ" sz="2400" dirty="0">
                <a:solidFill>
                  <a:srgbClr val="FF0000"/>
                </a:solidFill>
              </a:rPr>
              <a:t>Nelahozeves, </a:t>
            </a:r>
            <a:r>
              <a:rPr lang="cs-CZ" sz="2400" dirty="0"/>
              <a:t>kde je centrální uložiště ropy pro celou ČR</a:t>
            </a:r>
          </a:p>
          <a:p>
            <a:r>
              <a:rPr lang="cs-CZ" dirty="0" smtClean="0"/>
              <a:t>Denně protečou celým ropovodem až 2 miliony barelů ropy (v ČR je potrubí o průměru 528 mm, celková délka na našem území 357 km, ale někde jsou zdvojení a odbočky, ropa proudí rychlostí 1- 1,4 m.s-1)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1954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Ropovod </a:t>
            </a:r>
            <a:r>
              <a:rPr lang="cs-CZ" dirty="0" err="1" smtClean="0"/>
              <a:t>Ingolstad</a:t>
            </a:r>
            <a:r>
              <a:rPr lang="cs-CZ" dirty="0" smtClean="0"/>
              <a:t> (IKL nebo také  MERO)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Vybudován v 90.letech z důvodu, aby nebyla ČR závislá na dodávkách ropy pouze z Ruska</a:t>
            </a:r>
          </a:p>
          <a:p>
            <a:r>
              <a:rPr lang="cs-CZ" dirty="0" smtClean="0"/>
              <a:t>Dodává ropu dováženou z Perského zálivu</a:t>
            </a:r>
          </a:p>
          <a:p>
            <a:r>
              <a:rPr lang="cs-CZ" dirty="0" smtClean="0"/>
              <a:t>Začíná v </a:t>
            </a:r>
            <a:r>
              <a:rPr lang="cs-CZ" dirty="0" err="1" smtClean="0"/>
              <a:t>Vohburg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der </a:t>
            </a:r>
            <a:r>
              <a:rPr lang="cs-CZ" dirty="0" err="1" smtClean="0"/>
              <a:t>Donau</a:t>
            </a:r>
            <a:r>
              <a:rPr lang="cs-CZ" dirty="0" smtClean="0"/>
              <a:t> (původně plán </a:t>
            </a:r>
            <a:r>
              <a:rPr lang="cs-CZ" dirty="0" err="1" smtClean="0"/>
              <a:t>Ingolstad</a:t>
            </a:r>
            <a:r>
              <a:rPr lang="cs-CZ" dirty="0" smtClean="0"/>
              <a:t>)</a:t>
            </a:r>
          </a:p>
          <a:p>
            <a:r>
              <a:rPr lang="cs-CZ" dirty="0" smtClean="0"/>
              <a:t>Končí v Kralupech nad Vltavou – respektive v Nelahozevsi, kde je již zmiňované centrální uložiště ropy pro ČR</a:t>
            </a:r>
          </a:p>
          <a:p>
            <a:r>
              <a:rPr lang="cs-CZ" dirty="0" smtClean="0"/>
              <a:t>Potrubí má průměr 70 cm</a:t>
            </a:r>
          </a:p>
          <a:p>
            <a:r>
              <a:rPr lang="cs-CZ" dirty="0" smtClean="0"/>
              <a:t>Ropa se zde dostává z přístavu Terst (propojka tzv. TAL ropovodu – </a:t>
            </a:r>
            <a:r>
              <a:rPr lang="cs-CZ" dirty="0" err="1" smtClean="0"/>
              <a:t>transalpský</a:t>
            </a:r>
            <a:r>
              <a:rPr lang="cs-CZ" dirty="0" smtClean="0"/>
              <a:t>)</a:t>
            </a:r>
          </a:p>
          <a:p>
            <a:r>
              <a:rPr lang="cs-CZ" dirty="0" smtClean="0"/>
              <a:t>Ropovod prochází i pod řekami (např. pod Dunajem)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489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Ropovod </a:t>
            </a:r>
            <a:r>
              <a:rPr lang="cs-CZ" dirty="0" err="1" smtClean="0"/>
              <a:t>Adria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Byl vybudován pro dodávky ropy, dovážené z Perského zálivu přes přístavy u Jaderského moře – </a:t>
            </a:r>
            <a:r>
              <a:rPr lang="cs-CZ" sz="2800" dirty="0" err="1" smtClean="0"/>
              <a:t>např</a:t>
            </a:r>
            <a:r>
              <a:rPr lang="cs-CZ" sz="2800" dirty="0" smtClean="0"/>
              <a:t> </a:t>
            </a:r>
            <a:r>
              <a:rPr lang="cs-CZ" sz="2800" b="1" dirty="0" smtClean="0"/>
              <a:t>chorvatský přístav </a:t>
            </a:r>
            <a:r>
              <a:rPr lang="cs-CZ" sz="2800" b="1" dirty="0" err="1" smtClean="0"/>
              <a:t>Omišalj</a:t>
            </a:r>
            <a:endParaRPr lang="cs-CZ" sz="2800" b="1" dirty="0" smtClean="0"/>
          </a:p>
          <a:p>
            <a:r>
              <a:rPr lang="cs-CZ" sz="2800" dirty="0" smtClean="0"/>
              <a:t>Byl určitou alternativou i pro ČR, ale dnes zásobuje výhradně Slovinsko, Srbsko, Černou Horu, Maďarsko a Slovensko</a:t>
            </a:r>
          </a:p>
          <a:p>
            <a:r>
              <a:rPr lang="cs-CZ" sz="2800" dirty="0" smtClean="0"/>
              <a:t>Je propojen s ropovodem Družba (teoreticky jsme tedy schopni kupovat ropu i z Adrie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0754766"/>
      </p:ext>
    </p:extLst>
  </p:cSld>
  <p:clrMapOvr>
    <a:masterClrMapping/>
  </p:clrMapOvr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1131</TotalTime>
  <Words>1381</Words>
  <Application>Microsoft Office PowerPoint</Application>
  <PresentationFormat>Předvádění na obrazovce (4:3)</PresentationFormat>
  <Paragraphs>179</Paragraphs>
  <Slides>32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3" baseType="lpstr">
      <vt:lpstr>Došky</vt:lpstr>
      <vt:lpstr>ČESKÁ REPUBLIKA</vt:lpstr>
      <vt:lpstr>Nerostné suroviny</vt:lpstr>
      <vt:lpstr>Historie těžby NS na našem území</vt:lpstr>
      <vt:lpstr>Dobývací prostory</vt:lpstr>
      <vt:lpstr>Nerostné suroviny</vt:lpstr>
      <vt:lpstr>Paliva</vt:lpstr>
      <vt:lpstr>Ropovod Družba</vt:lpstr>
      <vt:lpstr>Ropovod Ingolstad (IKL nebo také  MERO)</vt:lpstr>
      <vt:lpstr>Ropovod Adria</vt:lpstr>
      <vt:lpstr>Ropa</vt:lpstr>
      <vt:lpstr>Zemní plyn</vt:lpstr>
      <vt:lpstr>Černé uhlí</vt:lpstr>
      <vt:lpstr>Další ložiska černého uhlí</vt:lpstr>
      <vt:lpstr>Hnědé uhlí</vt:lpstr>
      <vt:lpstr>Hnědé uhlí</vt:lpstr>
      <vt:lpstr>Lignit</vt:lpstr>
      <vt:lpstr>Rudy</vt:lpstr>
      <vt:lpstr>Železná ruda (Fe ruda)</vt:lpstr>
      <vt:lpstr>Rudy manganu</vt:lpstr>
      <vt:lpstr>Rudy mědi – hlavně chalkopyrit</vt:lpstr>
      <vt:lpstr>Rudy olova – hlavně galenit</vt:lpstr>
      <vt:lpstr>Rudy zinku – hlavně sfalerit</vt:lpstr>
      <vt:lpstr>Rudy cínu – hlavní rudou kasiterit (cínovec)</vt:lpstr>
      <vt:lpstr>Stříbro</vt:lpstr>
      <vt:lpstr>Zlato</vt:lpstr>
      <vt:lpstr>Uran – hlavně smolinec (uraninit)</vt:lpstr>
      <vt:lpstr>Nerudní suroviny</vt:lpstr>
      <vt:lpstr>Fluorit</vt:lpstr>
      <vt:lpstr>Grafit = tuha – modifikace uhlíku</vt:lpstr>
      <vt:lpstr>Drahokamy, polodrahokamy</vt:lpstr>
      <vt:lpstr>Kaolín</vt:lpstr>
      <vt:lpstr>Stavební suroviny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Jasek</dc:creator>
  <cp:lastModifiedBy>Jasek</cp:lastModifiedBy>
  <cp:revision>35</cp:revision>
  <dcterms:created xsi:type="dcterms:W3CDTF">2013-05-14T18:55:25Z</dcterms:created>
  <dcterms:modified xsi:type="dcterms:W3CDTF">2013-05-18T13:09:55Z</dcterms:modified>
</cp:coreProperties>
</file>