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2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5A61D-7C17-40F3-9906-746B8E1E833D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83321-F2DA-4677-9B0D-50B5D34AA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63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ČESKÁ REPUBLIKA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klima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44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Západní anticyklonální proudění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Převládá SZ proudění vzduchu</a:t>
            </a:r>
          </a:p>
          <a:p>
            <a:r>
              <a:rPr lang="cs-CZ" sz="3200" dirty="0" smtClean="0"/>
              <a:t>Vpád studenějšího, vlhčího vzduchu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98247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Severovýchodní anticyklonální proudění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Převládá severní proudění větru</a:t>
            </a:r>
          </a:p>
          <a:p>
            <a:r>
              <a:rPr lang="cs-CZ" sz="3600" dirty="0" smtClean="0"/>
              <a:t>Vpád velmi studeného vzduchu – výrazné ochlazení</a:t>
            </a:r>
          </a:p>
          <a:p>
            <a:r>
              <a:rPr lang="cs-CZ" sz="3600" dirty="0" smtClean="0"/>
              <a:t>Lokální názvy pro tento vítr – „Severák“, „Polák“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52302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Anticyklona nad Střední Evropou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Poměrně vyrovnaný stav atmosféry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025917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Meteorologické stanice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 smtClean="0"/>
              <a:t>Měří, evidují a informují o aktuálním stavu atmosféry </a:t>
            </a:r>
            <a:r>
              <a:rPr lang="cs-CZ" sz="3200" dirty="0"/>
              <a:t>(</a:t>
            </a:r>
            <a:r>
              <a:rPr lang="cs-CZ" sz="3200" dirty="0" smtClean="0"/>
              <a:t>počasí)</a:t>
            </a:r>
          </a:p>
          <a:p>
            <a:r>
              <a:rPr lang="cs-CZ" sz="3200" dirty="0" smtClean="0"/>
              <a:t>Jejich činnost řídí ČHMÚ – Český hydrometeorologický ústav</a:t>
            </a:r>
          </a:p>
          <a:p>
            <a:r>
              <a:rPr lang="cs-CZ" sz="3200" dirty="0" smtClean="0"/>
              <a:t>Existuje několik </a:t>
            </a:r>
            <a:r>
              <a:rPr lang="cs-CZ" sz="3200" dirty="0"/>
              <a:t>k</a:t>
            </a:r>
            <a:r>
              <a:rPr lang="cs-CZ" sz="3200" dirty="0" smtClean="0"/>
              <a:t>ategorii měřících stanic:</a:t>
            </a:r>
          </a:p>
          <a:p>
            <a:pPr lvl="1">
              <a:lnSpc>
                <a:spcPct val="75000"/>
              </a:lnSpc>
            </a:pPr>
            <a:r>
              <a:rPr lang="cs-CZ" sz="2800" dirty="0"/>
              <a:t>klimatologické stanice</a:t>
            </a:r>
          </a:p>
          <a:p>
            <a:pPr lvl="1">
              <a:lnSpc>
                <a:spcPct val="75000"/>
              </a:lnSpc>
            </a:pPr>
            <a:r>
              <a:rPr lang="cs-CZ" sz="2800" dirty="0" smtClean="0"/>
              <a:t>synoptické  </a:t>
            </a:r>
            <a:r>
              <a:rPr lang="cs-CZ" sz="2800" dirty="0"/>
              <a:t>a letecké </a:t>
            </a:r>
            <a:r>
              <a:rPr lang="cs-CZ" sz="2800" dirty="0" smtClean="0"/>
              <a:t>meteorologické stanice</a:t>
            </a:r>
            <a:endParaRPr lang="cs-CZ" sz="2800" dirty="0"/>
          </a:p>
          <a:p>
            <a:pPr lvl="1">
              <a:lnSpc>
                <a:spcPct val="75000"/>
              </a:lnSpc>
            </a:pPr>
            <a:r>
              <a:rPr lang="cs-CZ" sz="2800" dirty="0" smtClean="0"/>
              <a:t>Agrometeorologické</a:t>
            </a:r>
          </a:p>
          <a:p>
            <a:pPr lvl="1">
              <a:lnSpc>
                <a:spcPct val="75000"/>
              </a:lnSpc>
            </a:pPr>
            <a:r>
              <a:rPr lang="cs-CZ" sz="2800" dirty="0" smtClean="0"/>
              <a:t>Fenologické</a:t>
            </a:r>
          </a:p>
          <a:p>
            <a:pPr lvl="1">
              <a:lnSpc>
                <a:spcPct val="75000"/>
              </a:lnSpc>
            </a:pPr>
            <a:r>
              <a:rPr lang="cs-CZ" sz="2800" dirty="0" smtClean="0"/>
              <a:t>speciální</a:t>
            </a:r>
            <a:endParaRPr lang="cs-CZ" sz="2800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5680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Měření na </a:t>
            </a:r>
            <a:r>
              <a:rPr lang="cs-CZ" dirty="0" err="1" smtClean="0"/>
              <a:t>meteostanicích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Provádí meteorologická měření a pozorování</a:t>
            </a:r>
          </a:p>
          <a:p>
            <a:r>
              <a:rPr lang="cs-CZ" sz="3200" dirty="0" smtClean="0"/>
              <a:t>Vzhledem k účelům porovnávání dat jednotlivých stanic je nutné, aby prováděly měření ve stejnou denní dobu a to:</a:t>
            </a:r>
          </a:p>
          <a:p>
            <a:pPr lvl="1"/>
            <a:r>
              <a:rPr lang="cs-CZ" sz="2800" dirty="0" smtClean="0"/>
              <a:t>V 7h, v 14h a v 21hodin - ! Pozor, používají střední místní čas (ten jediný je srovnatelný)</a:t>
            </a:r>
          </a:p>
          <a:p>
            <a:pPr lvl="1"/>
            <a:r>
              <a:rPr lang="cs-CZ" sz="2800" dirty="0" smtClean="0"/>
              <a:t>Měření se provádí v meteorologických budkách ve výšce 2m nad zemským povrchem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0350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Významné meteorologické stanice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Praha – Klementinum</a:t>
            </a:r>
          </a:p>
          <a:p>
            <a:pPr lvl="1"/>
            <a:r>
              <a:rPr lang="cs-CZ" sz="2800" dirty="0" smtClean="0"/>
              <a:t>Zde se provádí nejsouvislejší řada meteorologických měření – nepřetržitě od roku 1775, první měření již v roce 1772 – Josef </a:t>
            </a:r>
            <a:r>
              <a:rPr lang="cs-CZ" sz="2800" dirty="0" err="1" smtClean="0"/>
              <a:t>Stepling</a:t>
            </a:r>
            <a:endParaRPr lang="cs-CZ" sz="2800" dirty="0" smtClean="0"/>
          </a:p>
          <a:p>
            <a:r>
              <a:rPr lang="cs-CZ" sz="3200" dirty="0" smtClean="0">
                <a:solidFill>
                  <a:srgbClr val="FF0000"/>
                </a:solidFill>
              </a:rPr>
              <a:t>Milešovka</a:t>
            </a:r>
          </a:p>
          <a:p>
            <a:pPr lvl="1"/>
            <a:r>
              <a:rPr lang="cs-CZ" sz="2800" dirty="0" smtClean="0"/>
              <a:t>Observatoř ve výšce 837 m n.m.</a:t>
            </a:r>
          </a:p>
          <a:p>
            <a:pPr lvl="1"/>
            <a:r>
              <a:rPr lang="cs-CZ" sz="2800" dirty="0" smtClean="0"/>
              <a:t>Jedno z největrnějších míst v ČR</a:t>
            </a:r>
          </a:p>
        </p:txBody>
      </p:sp>
    </p:spTree>
    <p:extLst>
      <p:ext uri="{BB962C8B-B14F-4D97-AF65-F5344CB8AC3E}">
        <p14:creationId xmlns:p14="http://schemas.microsoft.com/office/powerpoint/2010/main" val="3198222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Významné meteorologické stanice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Churáňov</a:t>
            </a:r>
          </a:p>
          <a:p>
            <a:pPr lvl="1"/>
            <a:r>
              <a:rPr lang="cs-CZ" sz="2800" dirty="0" smtClean="0"/>
              <a:t>Měření od roku 1952 v nadmořské výšce 1118 m, dříve v nedalekém </a:t>
            </a:r>
            <a:r>
              <a:rPr lang="cs-CZ" sz="2800" dirty="0" err="1" smtClean="0"/>
              <a:t>Zadově</a:t>
            </a:r>
            <a:r>
              <a:rPr lang="cs-CZ" sz="2800" dirty="0" smtClean="0"/>
              <a:t> (1939)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Lysá hora</a:t>
            </a:r>
          </a:p>
          <a:p>
            <a:pPr lvl="1"/>
            <a:r>
              <a:rPr lang="cs-CZ" sz="2800" dirty="0" smtClean="0"/>
              <a:t>První </a:t>
            </a:r>
            <a:r>
              <a:rPr lang="cs-CZ" sz="2800" dirty="0" err="1" smtClean="0"/>
              <a:t>srážkoměrná</a:t>
            </a:r>
            <a:r>
              <a:rPr lang="cs-CZ" sz="2800" dirty="0" smtClean="0"/>
              <a:t> stanice byla vybudovaná na Lysé hoře v roce 1931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Sněžka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Jednotlivá letiště </a:t>
            </a:r>
            <a:r>
              <a:rPr lang="cs-CZ" sz="2800" dirty="0" smtClean="0"/>
              <a:t>– hlavně měření anemická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57524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Teplota vzduchu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 lnSpcReduction="20000"/>
          </a:bodyPr>
          <a:lstStyle/>
          <a:p>
            <a:r>
              <a:rPr lang="cs-CZ" sz="2800" dirty="0" smtClean="0"/>
              <a:t>Jeden ze základních meteorologických prvků</a:t>
            </a:r>
          </a:p>
          <a:p>
            <a:r>
              <a:rPr lang="cs-CZ" sz="2800" dirty="0" smtClean="0"/>
              <a:t>Nejnižší teploty v lednu, nejvyšší v červenci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Maximální teplota </a:t>
            </a:r>
            <a:r>
              <a:rPr lang="cs-CZ" sz="2800" dirty="0" smtClean="0"/>
              <a:t>– Dobřichovice +40,4°C (20.08.2012), Praha-</a:t>
            </a:r>
            <a:r>
              <a:rPr lang="cs-CZ" sz="2800" dirty="0" err="1" smtClean="0"/>
              <a:t>Uhřiněves</a:t>
            </a:r>
            <a:r>
              <a:rPr lang="cs-CZ" sz="2800" dirty="0" smtClean="0"/>
              <a:t> </a:t>
            </a:r>
            <a:r>
              <a:rPr lang="cs-CZ" sz="2800" dirty="0"/>
              <a:t>+</a:t>
            </a:r>
            <a:r>
              <a:rPr lang="cs-CZ" sz="2800" dirty="0" smtClean="0"/>
              <a:t>40,2°C (27.07.1983)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Minimální teplota </a:t>
            </a:r>
            <a:r>
              <a:rPr lang="cs-CZ" sz="2800" dirty="0" smtClean="0"/>
              <a:t>– Litvínovice u </a:t>
            </a:r>
            <a:r>
              <a:rPr lang="cs-CZ" sz="2800" dirty="0"/>
              <a:t>Č</a:t>
            </a:r>
            <a:r>
              <a:rPr lang="cs-CZ" sz="2800" dirty="0" smtClean="0"/>
              <a:t>eských Budějovic (11.02.1929)= -42,2°C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Průměrná teplota </a:t>
            </a:r>
            <a:r>
              <a:rPr lang="cs-CZ" sz="2800" dirty="0" smtClean="0"/>
              <a:t>v ČR = 7,3°C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 smtClean="0"/>
              <a:t>	      Hodonín </a:t>
            </a:r>
            <a:r>
              <a:rPr lang="cs-CZ" sz="2800" dirty="0"/>
              <a:t>…….9,5 °C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Praha-Klementinum …….. 10,1 °C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Sněžka ……..    0,4 °C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Praděd……..    0,9 °C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Lysá hora….. 2,6 °C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         Olomouc, Brno……8,7 °C</a:t>
            </a:r>
          </a:p>
          <a:p>
            <a:pPr lvl="2"/>
            <a:endParaRPr lang="cs-CZ" sz="2800" dirty="0" smtClean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281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Srážky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Celorepublikový průměr 686 mm za rok</a:t>
            </a:r>
          </a:p>
          <a:p>
            <a:r>
              <a:rPr lang="cs-CZ" sz="2800" dirty="0" smtClean="0"/>
              <a:t>Regionální rozdíly – díky reliéfu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Minimální hodnoty</a:t>
            </a:r>
            <a:r>
              <a:rPr lang="cs-CZ" sz="2800" dirty="0" smtClean="0"/>
              <a:t>:</a:t>
            </a:r>
          </a:p>
          <a:p>
            <a:pPr lvl="1"/>
            <a:r>
              <a:rPr lang="cs-CZ" sz="2400" dirty="0" smtClean="0"/>
              <a:t>450 mm – </a:t>
            </a:r>
            <a:r>
              <a:rPr lang="cs-CZ" sz="2400" dirty="0"/>
              <a:t>Ž</a:t>
            </a:r>
            <a:r>
              <a:rPr lang="cs-CZ" sz="2400" dirty="0" smtClean="0"/>
              <a:t>atecko, </a:t>
            </a:r>
            <a:r>
              <a:rPr lang="cs-CZ" sz="2400" dirty="0" err="1" smtClean="0"/>
              <a:t>Lounecko</a:t>
            </a:r>
            <a:r>
              <a:rPr lang="cs-CZ" sz="2400" dirty="0" smtClean="0"/>
              <a:t>, Kladensko – srážkový stín Krušných hor</a:t>
            </a:r>
          </a:p>
          <a:p>
            <a:pPr lvl="1"/>
            <a:r>
              <a:rPr lang="cs-CZ" sz="2400" dirty="0" smtClean="0"/>
              <a:t>Do 500 mm – Hodonínsko, Břeclavsko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Maximální hodnoty</a:t>
            </a:r>
            <a:r>
              <a:rPr lang="cs-CZ" sz="2800" dirty="0" smtClean="0"/>
              <a:t>:</a:t>
            </a:r>
          </a:p>
          <a:p>
            <a:pPr lvl="1"/>
            <a:r>
              <a:rPr lang="cs-CZ" sz="2400" dirty="0" smtClean="0"/>
              <a:t>Jizerské hory – až 1700 mm</a:t>
            </a:r>
          </a:p>
          <a:p>
            <a:pPr lvl="1"/>
            <a:r>
              <a:rPr lang="cs-CZ" sz="2400" dirty="0" smtClean="0"/>
              <a:t>Šumava, Jeseníky, Krkonoše, Moravskoslezské Beskydy – až 1500 mm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32572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Srážky extrémy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3200" dirty="0"/>
              <a:t>24 hodinový úhrn:</a:t>
            </a:r>
          </a:p>
          <a:p>
            <a:pPr lvl="1">
              <a:lnSpc>
                <a:spcPct val="80000"/>
              </a:lnSpc>
            </a:pPr>
            <a:r>
              <a:rPr lang="cs-CZ" sz="2800" dirty="0"/>
              <a:t>29. července 1897   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cs-CZ" sz="3200" dirty="0"/>
              <a:t>    </a:t>
            </a:r>
            <a:r>
              <a:rPr lang="cs-CZ" sz="3200" dirty="0" smtClean="0"/>
              <a:t>  </a:t>
            </a:r>
            <a:r>
              <a:rPr lang="cs-CZ" sz="3200" dirty="0"/>
              <a:t>Nová louka (Jizerské hory):….. 345,1 </a:t>
            </a:r>
            <a:r>
              <a:rPr lang="cs-CZ" sz="3200" dirty="0" smtClean="0"/>
              <a:t>mm (</a:t>
            </a:r>
            <a:r>
              <a:rPr lang="cs-CZ" sz="2800" dirty="0" smtClean="0"/>
              <a:t>12</a:t>
            </a:r>
            <a:r>
              <a:rPr lang="cs-CZ" sz="2800" dirty="0"/>
              <a:t>. srpna </a:t>
            </a:r>
            <a:r>
              <a:rPr lang="cs-CZ" sz="2800" dirty="0" smtClean="0"/>
              <a:t>2002)</a:t>
            </a:r>
            <a:endParaRPr lang="cs-CZ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3200" dirty="0"/>
              <a:t>       </a:t>
            </a:r>
            <a:r>
              <a:rPr lang="cs-CZ" sz="3200" dirty="0" smtClean="0"/>
              <a:t>     Cínovec </a:t>
            </a:r>
            <a:r>
              <a:rPr lang="cs-CZ" sz="3200" dirty="0"/>
              <a:t>……………………...   312 mm</a:t>
            </a:r>
          </a:p>
          <a:p>
            <a:pPr>
              <a:lnSpc>
                <a:spcPct val="80000"/>
              </a:lnSpc>
            </a:pPr>
            <a:r>
              <a:rPr lang="cs-CZ" sz="3200" dirty="0"/>
              <a:t>povodně:</a:t>
            </a:r>
          </a:p>
          <a:p>
            <a:pPr lvl="1">
              <a:lnSpc>
                <a:spcPct val="80000"/>
              </a:lnSpc>
            </a:pPr>
            <a:r>
              <a:rPr lang="cs-CZ" sz="2800" dirty="0"/>
              <a:t>1997:  4.-9.7.1997 Lysá hora……. 585 mm/5 dní</a:t>
            </a:r>
          </a:p>
          <a:p>
            <a:pPr marL="365760" lvl="1" indent="0">
              <a:lnSpc>
                <a:spcPct val="80000"/>
              </a:lnSpc>
              <a:buNone/>
            </a:pPr>
            <a:r>
              <a:rPr lang="cs-CZ" sz="2800" dirty="0" smtClean="0"/>
              <a:t>	17</a:t>
            </a:r>
            <a:r>
              <a:rPr lang="cs-CZ" sz="2800" dirty="0"/>
              <a:t>.-19.7.1997 Labská bouda…..290 mm/2 dny</a:t>
            </a:r>
          </a:p>
          <a:p>
            <a:pPr lvl="1">
              <a:lnSpc>
                <a:spcPct val="80000"/>
              </a:lnSpc>
            </a:pPr>
            <a:r>
              <a:rPr lang="cs-CZ" sz="2800" dirty="0"/>
              <a:t>2002: 6.8. - 15.8. 2002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0899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Klima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r>
              <a:rPr lang="cs-CZ" sz="2800" dirty="0" smtClean="0"/>
              <a:t>Podnebí v ČR je ovlivňováno: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Zeměpisnou polohou </a:t>
            </a:r>
            <a:r>
              <a:rPr lang="cs-CZ" sz="2800" dirty="0" smtClean="0"/>
              <a:t>– zeměpisná šířka (cca 50° </a:t>
            </a:r>
            <a:r>
              <a:rPr lang="cs-CZ" sz="2800" dirty="0" err="1" smtClean="0"/>
              <a:t>s.z.š</a:t>
            </a:r>
            <a:r>
              <a:rPr lang="cs-CZ" sz="2800" dirty="0" smtClean="0"/>
              <a:t>. – mírný podnebný pás)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Polohou vůči oceánu </a:t>
            </a:r>
            <a:r>
              <a:rPr lang="cs-CZ" sz="2800" dirty="0" smtClean="0"/>
              <a:t>– západ republiky ovlivňován prouděním od oceánu, východ republiky – přechodný typ podnebí mezi oceánským a vnitrozemským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Rázem aktivního povrchu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Georeliéfem</a:t>
            </a:r>
            <a:r>
              <a:rPr lang="cs-CZ" sz="2800" dirty="0" smtClean="0"/>
              <a:t> (</a:t>
            </a:r>
            <a:r>
              <a:rPr lang="cs-CZ" sz="2800" dirty="0" err="1" smtClean="0"/>
              <a:t>anemoorografické</a:t>
            </a:r>
            <a:r>
              <a:rPr lang="cs-CZ" sz="2800" dirty="0" smtClean="0"/>
              <a:t> efekt)</a:t>
            </a:r>
          </a:p>
          <a:p>
            <a:pPr lvl="1"/>
            <a:r>
              <a:rPr lang="cs-CZ" sz="2800" dirty="0" smtClean="0">
                <a:solidFill>
                  <a:srgbClr val="FF0000"/>
                </a:solidFill>
              </a:rPr>
              <a:t>Nadmořskou výškou</a:t>
            </a:r>
          </a:p>
        </p:txBody>
      </p:sp>
    </p:spTree>
    <p:extLst>
      <p:ext uri="{BB962C8B-B14F-4D97-AF65-F5344CB8AC3E}">
        <p14:creationId xmlns:p14="http://schemas.microsoft.com/office/powerpoint/2010/main" val="337008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meteorologické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Vlhkost vzduchu</a:t>
            </a:r>
          </a:p>
          <a:p>
            <a:r>
              <a:rPr lang="cs-CZ" sz="2800" dirty="0" smtClean="0"/>
              <a:t>Oblačnost – nejvyšší v horách, nejnižší na Jižní Moravě</a:t>
            </a:r>
          </a:p>
          <a:p>
            <a:r>
              <a:rPr lang="cs-CZ" sz="2800" dirty="0" smtClean="0"/>
              <a:t>Sluneční záření -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>
                <a:solidFill>
                  <a:srgbClr val="FF0000"/>
                </a:solidFill>
              </a:rPr>
              <a:t>Solární a ozonová observatoř ČHMÚ v Hradci </a:t>
            </a:r>
            <a:r>
              <a:rPr lang="cs-CZ" sz="2800" dirty="0" smtClean="0">
                <a:solidFill>
                  <a:srgbClr val="FF0000"/>
                </a:solidFill>
              </a:rPr>
              <a:t>Králové, </a:t>
            </a:r>
            <a:r>
              <a:rPr lang="cs-CZ" sz="2800" dirty="0" smtClean="0"/>
              <a:t>délka slunečního svitu od 1350 h v Táboře, po 1776 ve Velkých Pavlovicích</a:t>
            </a:r>
          </a:p>
          <a:p>
            <a:r>
              <a:rPr lang="cs-CZ" sz="2800" dirty="0" smtClean="0"/>
              <a:t>Sledování ozonové vrstvy</a:t>
            </a:r>
          </a:p>
          <a:p>
            <a:r>
              <a:rPr lang="cs-CZ" sz="2800" dirty="0" smtClean="0"/>
              <a:t>Měření znečištění ovzduší (</a:t>
            </a:r>
            <a:r>
              <a:rPr lang="cs-CZ" sz="2800" dirty="0" err="1" smtClean="0"/>
              <a:t>viz.dále</a:t>
            </a:r>
            <a:r>
              <a:rPr lang="cs-CZ" sz="2800" dirty="0" smtClean="0"/>
              <a:t>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81407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Klimatické oblasti v ČR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 roce 1971 zpracoval Evžen </a:t>
            </a:r>
            <a:r>
              <a:rPr lang="cs-CZ" sz="3200" dirty="0" err="1" smtClean="0"/>
              <a:t>Quitt</a:t>
            </a:r>
            <a:r>
              <a:rPr lang="cs-CZ" sz="3200" dirty="0" smtClean="0"/>
              <a:t> rozdělení tehdejšího Československa na 3 </a:t>
            </a:r>
            <a:r>
              <a:rPr lang="cs-CZ" sz="3200" dirty="0"/>
              <a:t>k</a:t>
            </a:r>
            <a:r>
              <a:rPr lang="cs-CZ" sz="3200" dirty="0" smtClean="0"/>
              <a:t>limatické oblasti a celkem 23 podoblastí</a:t>
            </a:r>
          </a:p>
          <a:p>
            <a:r>
              <a:rPr lang="cs-CZ" sz="3200" dirty="0" smtClean="0"/>
              <a:t>Některé podoblasti se vyskytovaly pouze na Slovensku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123936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Teplá klimatická oblast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Rozdělena na T1 – T5</a:t>
            </a:r>
          </a:p>
          <a:p>
            <a:r>
              <a:rPr lang="cs-CZ" sz="3200" dirty="0" smtClean="0"/>
              <a:t>V ČR pouze T2 a T4</a:t>
            </a:r>
          </a:p>
          <a:p>
            <a:r>
              <a:rPr lang="cs-CZ" sz="3200" dirty="0" smtClean="0"/>
              <a:t>Nejteplejší oblasti republiky:</a:t>
            </a:r>
          </a:p>
          <a:p>
            <a:pPr lvl="1"/>
            <a:r>
              <a:rPr lang="cs-CZ" sz="2800" dirty="0" smtClean="0"/>
              <a:t>Jižní Morava – Hodonínsko a Břeclavsko (Dolnomoravský úval, </a:t>
            </a:r>
            <a:r>
              <a:rPr lang="cs-CZ" sz="2800" dirty="0" err="1" smtClean="0"/>
              <a:t>Dyjskosvratecký</a:t>
            </a:r>
            <a:r>
              <a:rPr lang="cs-CZ" sz="2800" dirty="0" smtClean="0"/>
              <a:t> úval)</a:t>
            </a:r>
          </a:p>
          <a:p>
            <a:pPr lvl="1"/>
            <a:r>
              <a:rPr lang="cs-CZ" sz="2800" dirty="0" smtClean="0"/>
              <a:t>Polabí</a:t>
            </a:r>
          </a:p>
          <a:p>
            <a:pPr lvl="1"/>
            <a:r>
              <a:rPr lang="cs-CZ" sz="2800" dirty="0" smtClean="0"/>
              <a:t>Poohří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5302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Mírně teplá oblast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Celkem 11 podoblastí, v ČR pouze 8</a:t>
            </a:r>
          </a:p>
          <a:p>
            <a:r>
              <a:rPr lang="cs-CZ" sz="3200" dirty="0" smtClean="0"/>
              <a:t>Převážná část republiky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9205712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Chladná klimatická oblast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Rozdělena na 7 podoblastí, v ČR pouze 3 (a to ty relativně teplejší – CH4,6,7)</a:t>
            </a:r>
          </a:p>
          <a:p>
            <a:pPr lvl="1"/>
            <a:r>
              <a:rPr lang="cs-CZ" sz="2800" dirty="0" smtClean="0"/>
              <a:t>Vrcholky okrajových pohoří</a:t>
            </a:r>
          </a:p>
          <a:p>
            <a:pPr lvl="2"/>
            <a:r>
              <a:rPr lang="cs-CZ" sz="2800" dirty="0" smtClean="0"/>
              <a:t>Krkonoše</a:t>
            </a:r>
          </a:p>
          <a:p>
            <a:pPr lvl="2"/>
            <a:r>
              <a:rPr lang="cs-CZ" sz="2800" dirty="0" err="1" smtClean="0"/>
              <a:t>JeseníkyS</a:t>
            </a:r>
            <a:endParaRPr lang="cs-CZ" sz="2800" dirty="0" smtClean="0"/>
          </a:p>
          <a:p>
            <a:pPr lvl="2"/>
            <a:r>
              <a:rPr lang="cs-CZ" sz="2800" dirty="0" smtClean="0"/>
              <a:t>Krušné hory</a:t>
            </a:r>
          </a:p>
          <a:p>
            <a:pPr lvl="2"/>
            <a:r>
              <a:rPr lang="cs-CZ" sz="2800" dirty="0" smtClean="0"/>
              <a:t>Šumava</a:t>
            </a:r>
          </a:p>
          <a:p>
            <a:pPr lvl="2"/>
            <a:r>
              <a:rPr lang="cs-CZ" sz="2800" dirty="0" smtClean="0"/>
              <a:t>Beskydy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916459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Znečištění ovzduší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Zdroje znečištění se dají rozdělit na mobilní a stacionární</a:t>
            </a:r>
          </a:p>
          <a:p>
            <a:r>
              <a:rPr lang="cs-CZ" sz="3200" dirty="0" smtClean="0"/>
              <a:t>Obě skupiny jsou celostátně sledovány – existuje tzv. </a:t>
            </a:r>
            <a:r>
              <a:rPr lang="cs-CZ" sz="3200" dirty="0" smtClean="0">
                <a:solidFill>
                  <a:srgbClr val="FF0000"/>
                </a:solidFill>
              </a:rPr>
              <a:t>REZZO</a:t>
            </a:r>
            <a:r>
              <a:rPr lang="cs-CZ" sz="3200" dirty="0" smtClean="0"/>
              <a:t> (Registr emisí a zdrojů znečišťování ovzduší)</a:t>
            </a:r>
          </a:p>
          <a:p>
            <a:r>
              <a:rPr lang="cs-CZ" sz="3200" dirty="0" smtClean="0"/>
              <a:t>Výrazně poklesly emise některých znečišťujících látek od 90.-let</a:t>
            </a:r>
          </a:p>
        </p:txBody>
      </p:sp>
    </p:spTree>
    <p:extLst>
      <p:ext uri="{BB962C8B-B14F-4D97-AF65-F5344CB8AC3E}">
        <p14:creationId xmlns:p14="http://schemas.microsoft.com/office/powerpoint/2010/main" val="428806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Dynamické změny podnebí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Povětrnostní situace </a:t>
            </a:r>
            <a:r>
              <a:rPr lang="cs-CZ" sz="2800" dirty="0" smtClean="0"/>
              <a:t>– pravidelné změny cca 70x za rok (co 4-7 dnů)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Ekonomická aktivita člověka </a:t>
            </a:r>
            <a:r>
              <a:rPr lang="cs-CZ" sz="2800" dirty="0" smtClean="0"/>
              <a:t>– socioekonomický faktor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2529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Typické povětrnostní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Pro oblast mírného pásu Střední Evropy je typické, že celoročně převažují vzduchové hmoty mírného pásu, ale časté jsou i vpády arktického vzduchu (ochlazení) a také tropického vzduchu (oteplení) – ležíme na tzv. polární frontě</a:t>
            </a:r>
          </a:p>
          <a:p>
            <a:r>
              <a:rPr lang="cs-CZ" sz="3200" dirty="0" smtClean="0"/>
              <a:t>Lze popsat 8 typických situací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775485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Západní cyklonální proudění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Převládá západní proudění vzduchu od Atlantského oceánu</a:t>
            </a:r>
          </a:p>
          <a:p>
            <a:r>
              <a:rPr lang="cs-CZ" sz="3200" dirty="0" smtClean="0"/>
              <a:t>Relativně teplý a vlhký vzduch</a:t>
            </a:r>
          </a:p>
        </p:txBody>
      </p:sp>
    </p:spTree>
    <p:extLst>
      <p:ext uri="{BB962C8B-B14F-4D97-AF65-F5344CB8AC3E}">
        <p14:creationId xmlns:p14="http://schemas.microsoft.com/office/powerpoint/2010/main" val="263251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Severovýchodní cyklonální proudění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Převládá proudění vzduchu od severu (severovýchodu)</a:t>
            </a:r>
          </a:p>
          <a:p>
            <a:r>
              <a:rPr lang="cs-CZ" sz="3200" dirty="0" smtClean="0"/>
              <a:t>Vzduch je studenější a sušší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93931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Jihozápadní cyklonální proudění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Vpád frontální oblačnosti od jihozápadu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893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Brázda nízkého tlaku vzduchu nad Střední Evropou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Nad Střední Evropou se nachází oblast s nízkým tlakem</a:t>
            </a:r>
          </a:p>
          <a:p>
            <a:r>
              <a:rPr lang="cs-CZ" sz="3200" dirty="0" smtClean="0"/>
              <a:t>Atmosféra se snaží tlaky vyrovnávat (viz. Všeobecná cirkulace atmosféry), dochází k proudění ze všech směrů – </a:t>
            </a:r>
            <a:r>
              <a:rPr lang="cs-CZ" sz="3200" dirty="0" err="1" smtClean="0"/>
              <a:t>várazné</a:t>
            </a:r>
            <a:r>
              <a:rPr lang="cs-CZ" sz="3200" dirty="0" smtClean="0"/>
              <a:t> změny povětrnostní situace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49397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Cyklona nad Střední </a:t>
            </a:r>
            <a:r>
              <a:rPr lang="cs-CZ" dirty="0"/>
              <a:t>E</a:t>
            </a:r>
            <a:r>
              <a:rPr lang="cs-CZ" dirty="0" smtClean="0"/>
              <a:t>vropou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Větší oblast s nízkým tlakem vzduchu nad celou Střední Evropou</a:t>
            </a:r>
          </a:p>
          <a:p>
            <a:r>
              <a:rPr lang="cs-CZ" sz="3200" dirty="0" smtClean="0"/>
              <a:t>Menší proměnlivost počasí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330999458"/>
      </p:ext>
    </p:extLst>
  </p:cSld>
  <p:clrMapOvr>
    <a:masterClrMapping/>
  </p:clrMapOvr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1486</TotalTime>
  <Words>795</Words>
  <Application>Microsoft Office PowerPoint</Application>
  <PresentationFormat>Předvádění na obrazovce (4:3)</PresentationFormat>
  <Paragraphs>126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Došky</vt:lpstr>
      <vt:lpstr>ČESKÁ REPUBLIKA</vt:lpstr>
      <vt:lpstr>Klima ČR</vt:lpstr>
      <vt:lpstr>Dynamické změny podnebí</vt:lpstr>
      <vt:lpstr>Typické povětrnostní situace</vt:lpstr>
      <vt:lpstr>Západní cyklonální proudění</vt:lpstr>
      <vt:lpstr>Severovýchodní cyklonální proudění</vt:lpstr>
      <vt:lpstr>Jihozápadní cyklonální proudění</vt:lpstr>
      <vt:lpstr>Brázda nízkého tlaku vzduchu nad Střední Evropou</vt:lpstr>
      <vt:lpstr>Cyklona nad Střední Evropou</vt:lpstr>
      <vt:lpstr>Západní anticyklonální proudění</vt:lpstr>
      <vt:lpstr>Severovýchodní anticyklonální proudění</vt:lpstr>
      <vt:lpstr>Anticyklona nad Střední Evropou</vt:lpstr>
      <vt:lpstr>Meteorologické stanice</vt:lpstr>
      <vt:lpstr>Měření na meteostanicích</vt:lpstr>
      <vt:lpstr>Významné meteorologické stanice</vt:lpstr>
      <vt:lpstr>Významné meteorologické stanice</vt:lpstr>
      <vt:lpstr>Teplota vzduchu</vt:lpstr>
      <vt:lpstr>Srážky</vt:lpstr>
      <vt:lpstr>Srážky extrémy</vt:lpstr>
      <vt:lpstr>Další meteorologické prvky</vt:lpstr>
      <vt:lpstr>Klimatické oblasti v ČR </vt:lpstr>
      <vt:lpstr>Teplá klimatická oblast</vt:lpstr>
      <vt:lpstr>Mírně teplá oblast</vt:lpstr>
      <vt:lpstr>Chladná klimatická oblast</vt:lpstr>
      <vt:lpstr>Znečištění ovzduší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Jasek</dc:creator>
  <cp:lastModifiedBy>Jasek</cp:lastModifiedBy>
  <cp:revision>54</cp:revision>
  <dcterms:created xsi:type="dcterms:W3CDTF">2013-05-14T18:55:25Z</dcterms:created>
  <dcterms:modified xsi:type="dcterms:W3CDTF">2013-05-18T19:04:53Z</dcterms:modified>
</cp:coreProperties>
</file>