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70" r:id="rId6"/>
    <p:sldId id="259" r:id="rId7"/>
    <p:sldId id="271" r:id="rId8"/>
    <p:sldId id="260" r:id="rId9"/>
    <p:sldId id="261" r:id="rId10"/>
    <p:sldId id="274" r:id="rId11"/>
    <p:sldId id="262" r:id="rId12"/>
    <p:sldId id="263" r:id="rId13"/>
    <p:sldId id="272" r:id="rId14"/>
    <p:sldId id="273" r:id="rId15"/>
    <p:sldId id="275" r:id="rId16"/>
    <p:sldId id="276" r:id="rId17"/>
    <p:sldId id="277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5A61D-7C17-40F3-9906-746B8E1E833D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83321-F2DA-4677-9B0D-50B5D34AA2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63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716B04-D049-4B9C-B7BE-7DB78DBD3856}" type="datetimeFigureOut">
              <a:rPr lang="cs-CZ" smtClean="0"/>
              <a:t>18.5.2013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06CB59-5E28-4BB9-8B6F-872AB952A5DF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1/Oder.png" TargetMode="External"/><Relationship Id="rId2" Type="http://schemas.openxmlformats.org/officeDocument/2006/relationships/hyperlink" Target="http://upload.wikimedia.org/wikipedia/commons/b/b9/Labe-pr%C5%AFtok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4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Vltavská kaskáda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Je soustava 9 přehrad na Vltavě</a:t>
            </a:r>
          </a:p>
          <a:p>
            <a:pPr lvl="1"/>
            <a:r>
              <a:rPr lang="cs-CZ" sz="2800" dirty="0" smtClean="0"/>
              <a:t>Lipno I. (největší plocha 48,7 km2 + Lipno II.</a:t>
            </a:r>
          </a:p>
          <a:p>
            <a:pPr lvl="1"/>
            <a:r>
              <a:rPr lang="cs-CZ" sz="2800" dirty="0" smtClean="0"/>
              <a:t>Hněvkovice – zdroj vody pro JE Temelín</a:t>
            </a:r>
          </a:p>
          <a:p>
            <a:pPr lvl="1"/>
            <a:r>
              <a:rPr lang="cs-CZ" sz="2800" dirty="0" err="1" smtClean="0"/>
              <a:t>Kořensko</a:t>
            </a:r>
            <a:r>
              <a:rPr lang="cs-CZ" sz="2800" dirty="0" smtClean="0"/>
              <a:t> – vyrovnávací nádrž pro Hněvkovice</a:t>
            </a:r>
          </a:p>
          <a:p>
            <a:pPr lvl="1"/>
            <a:r>
              <a:rPr lang="cs-CZ" sz="2800" dirty="0" smtClean="0"/>
              <a:t>Orlík – největší objem vody v ČR – 710 mil.m3 vody</a:t>
            </a:r>
          </a:p>
          <a:p>
            <a:pPr lvl="1"/>
            <a:r>
              <a:rPr lang="cs-CZ" sz="2800" dirty="0" smtClean="0"/>
              <a:t>Kamýk</a:t>
            </a:r>
          </a:p>
          <a:p>
            <a:pPr lvl="1"/>
            <a:r>
              <a:rPr lang="cs-CZ" sz="2800" dirty="0" smtClean="0"/>
              <a:t>Slapy</a:t>
            </a:r>
          </a:p>
          <a:p>
            <a:pPr lvl="1"/>
            <a:r>
              <a:rPr lang="cs-CZ" sz="2800" dirty="0" smtClean="0"/>
              <a:t>Štěchovice</a:t>
            </a:r>
          </a:p>
          <a:p>
            <a:pPr lvl="1"/>
            <a:r>
              <a:rPr lang="cs-CZ" sz="2800" dirty="0" smtClean="0"/>
              <a:t>Vrané</a:t>
            </a:r>
          </a:p>
        </p:txBody>
      </p:sp>
    </p:spTree>
    <p:extLst>
      <p:ext uri="{BB962C8B-B14F-4D97-AF65-F5344CB8AC3E}">
        <p14:creationId xmlns:p14="http://schemas.microsoft.com/office/powerpoint/2010/main" val="25504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Dlouhá 353 km, v ČR pouze 258 km</a:t>
            </a:r>
          </a:p>
          <a:p>
            <a:r>
              <a:rPr lang="cs-CZ" sz="2800" dirty="0" smtClean="0"/>
              <a:t>Pramení pod vrcholem Kralického Sněžníku v 1380 m n.m.</a:t>
            </a:r>
          </a:p>
          <a:p>
            <a:r>
              <a:rPr lang="cs-CZ" dirty="0" smtClean="0"/>
              <a:t>Horní tok – přítoky – horské říčky z Jeseníků – Branná, </a:t>
            </a:r>
            <a:r>
              <a:rPr lang="cs-CZ" dirty="0"/>
              <a:t>K</a:t>
            </a:r>
            <a:r>
              <a:rPr lang="cs-CZ" dirty="0" smtClean="0"/>
              <a:t>rupá a Desná, u Zábřehu se vlévá z P Moravská Sázava, v oblasti tzv. Litovelského Pomoraví jsou přítoky </a:t>
            </a:r>
            <a:r>
              <a:rPr lang="cs-CZ" dirty="0" err="1" smtClean="0"/>
              <a:t>Třebůvka</a:t>
            </a:r>
            <a:r>
              <a:rPr lang="cs-CZ" dirty="0" smtClean="0"/>
              <a:t> a Oskava, v Olomoucí říčka Haná, u </a:t>
            </a:r>
            <a:r>
              <a:rPr lang="cs-CZ" dirty="0" err="1" smtClean="0"/>
              <a:t>Dluhonic</a:t>
            </a:r>
            <a:r>
              <a:rPr lang="cs-CZ" dirty="0" smtClean="0"/>
              <a:t> blízko Tovačova </a:t>
            </a:r>
            <a:r>
              <a:rPr lang="cs-CZ" dirty="0" err="1" smtClean="0"/>
              <a:t>vtéka</a:t>
            </a:r>
            <a:r>
              <a:rPr lang="cs-CZ" dirty="0" smtClean="0"/>
              <a:t> z leva Bečva, Kroměříž Otrokovice (propojení s Baťovým kanálem), Napajedla, Uherské Hradiště, Uherský Ostroh, Veselí nad Moravou, Rohatec (zde začíná tvořit státní hranici ČR/SR, až po Lanžhot), Lanžhot soutok s </a:t>
            </a:r>
            <a:r>
              <a:rPr lang="cs-CZ" dirty="0" err="1" smtClean="0"/>
              <a:t>Dýjí</a:t>
            </a:r>
            <a:r>
              <a:rPr lang="cs-CZ" dirty="0" smtClean="0"/>
              <a:t>, na Slovensku má přítok Myjavu a ústí do Dunaje u Bratislavy-Děvína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36556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Celková délka 854 km, v ČR pouze 112 km</a:t>
            </a:r>
          </a:p>
          <a:p>
            <a:r>
              <a:rPr lang="cs-CZ" sz="2800" dirty="0" smtClean="0"/>
              <a:t>Pramení pod </a:t>
            </a:r>
            <a:r>
              <a:rPr lang="cs-CZ" sz="2800" dirty="0" err="1" smtClean="0"/>
              <a:t>Fidlovým</a:t>
            </a:r>
            <a:r>
              <a:rPr lang="cs-CZ" sz="2800" dirty="0" smtClean="0"/>
              <a:t> kopcem (Oderské vrchy) v cca 620 m n.m., ústí do Baltské moře ve </a:t>
            </a:r>
            <a:r>
              <a:rPr lang="cs-CZ" sz="2800" dirty="0" err="1" smtClean="0"/>
              <a:t>Štetínské</a:t>
            </a:r>
            <a:r>
              <a:rPr lang="cs-CZ" sz="2800" dirty="0" smtClean="0"/>
              <a:t> zátoce</a:t>
            </a:r>
          </a:p>
          <a:p>
            <a:r>
              <a:rPr lang="cs-CZ" sz="2800" dirty="0" smtClean="0"/>
              <a:t>Dále protéká Polskem, vytváří dlouho hranici Polsko/Německo</a:t>
            </a:r>
          </a:p>
          <a:p>
            <a:r>
              <a:rPr lang="cs-CZ" sz="2800" dirty="0" smtClean="0"/>
              <a:t>Města na Odře v ČR: Odry, Ostrava (Ostravice), Bohumín</a:t>
            </a:r>
          </a:p>
          <a:p>
            <a:r>
              <a:rPr lang="cs-CZ" sz="2800" dirty="0" smtClean="0"/>
              <a:t>Přítoky Odry v ČR: </a:t>
            </a:r>
            <a:r>
              <a:rPr lang="en-US" sz="2800" dirty="0" smtClean="0"/>
              <a:t>Budi3ovka, </a:t>
            </a:r>
            <a:r>
              <a:rPr lang="en-US" sz="2800" dirty="0" err="1" smtClean="0"/>
              <a:t>Ji</a:t>
            </a:r>
            <a:r>
              <a:rPr lang="cs-CZ" sz="2800" dirty="0" err="1" smtClean="0"/>
              <a:t>čínka</a:t>
            </a:r>
            <a:r>
              <a:rPr lang="cs-CZ" sz="2800" dirty="0" smtClean="0"/>
              <a:t>, Butovický potok, Sedlnice, Lubina, Ondřejnice, Opava (s Moravicí), Ostravice, Olše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8270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</a:t>
            </a:r>
            <a:r>
              <a:rPr lang="cs-CZ" dirty="0" smtClean="0"/>
              <a:t>upload.wikimedia.org/wikipedia/commons/5/51/Oder.png</a:t>
            </a:r>
            <a:endParaRPr lang="cs-CZ" dirty="0"/>
          </a:p>
        </p:txBody>
      </p:sp>
      <p:pic>
        <p:nvPicPr>
          <p:cNvPr id="2050" name="Picture 2" descr="http://upload.wikimedia.org/wikipedia/commons/5/51/O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19074"/>
            <a:ext cx="6238875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9399" y="60239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&lt;2&gt;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9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Vodohospodářská soustava Odry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Na přítocích Odry je vybudována velká řada přehrad s rozličnou funkcí:</a:t>
            </a:r>
          </a:p>
          <a:p>
            <a:pPr lvl="1"/>
            <a:r>
              <a:rPr lang="cs-CZ" sz="2800" dirty="0" smtClean="0"/>
              <a:t>Retenční nádrže (zadržující vodu z tajícího sněhu z hor)  - Slezská Harta, ??Nové </a:t>
            </a:r>
            <a:r>
              <a:rPr lang="cs-CZ" sz="2800" dirty="0" err="1" smtClean="0"/>
              <a:t>Heřmínovy</a:t>
            </a:r>
            <a:r>
              <a:rPr lang="cs-CZ" sz="2800" dirty="0" smtClean="0"/>
              <a:t>??</a:t>
            </a:r>
          </a:p>
          <a:p>
            <a:pPr lvl="1"/>
            <a:r>
              <a:rPr lang="cs-CZ" sz="2800" dirty="0" smtClean="0"/>
              <a:t>Zdroj pitné vody – Kružberk, Šance Řečice, Morávka</a:t>
            </a:r>
          </a:p>
          <a:p>
            <a:pPr lvl="1"/>
            <a:r>
              <a:rPr lang="cs-CZ" sz="2800" dirty="0" smtClean="0"/>
              <a:t>Zdroj vody pro průmysl – Žermanice, Těrlicko, Olešná, Baška, Větřkovice u Kopřivnice, Stonava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9346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Umělé nádrže - rybníky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Historie rybnikářství na našem území má dlouholeté tradice</a:t>
            </a:r>
          </a:p>
          <a:p>
            <a:r>
              <a:rPr lang="cs-CZ" dirty="0" smtClean="0"/>
              <a:t>Podpora výstavby rybníků – Karel IV. – Máchovo jezero, </a:t>
            </a:r>
            <a:r>
              <a:rPr lang="cs-CZ" dirty="0"/>
              <a:t>A</a:t>
            </a:r>
            <a:r>
              <a:rPr lang="cs-CZ" dirty="0" smtClean="0"/>
              <a:t>rnošt z Pardubic (1.pražský arcibiskup) – rybníky na Příbramsku a Rokycansku</a:t>
            </a:r>
          </a:p>
          <a:p>
            <a:r>
              <a:rPr lang="cs-CZ" dirty="0" smtClean="0"/>
              <a:t>Jihočeské pánve – Třeboňská a Českobudějovická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50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Rybnikářské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Jihočeská - 1. Blatensko-lnářská</a:t>
            </a:r>
          </a:p>
          <a:p>
            <a:pPr>
              <a:buFontTx/>
              <a:buNone/>
            </a:pPr>
            <a:r>
              <a:rPr lang="cs-CZ" sz="2800" dirty="0"/>
              <a:t>                    </a:t>
            </a:r>
            <a:r>
              <a:rPr lang="cs-CZ" sz="2800" dirty="0" smtClean="0"/>
              <a:t>2</a:t>
            </a:r>
            <a:r>
              <a:rPr lang="cs-CZ" sz="2800" dirty="0"/>
              <a:t>. Protivínsko-vodňanská</a:t>
            </a:r>
          </a:p>
          <a:p>
            <a:pPr>
              <a:buFontTx/>
              <a:buNone/>
            </a:pPr>
            <a:r>
              <a:rPr lang="cs-CZ" sz="2800" dirty="0"/>
              <a:t>                    </a:t>
            </a:r>
            <a:r>
              <a:rPr lang="cs-CZ" sz="2800" dirty="0" smtClean="0"/>
              <a:t>3</a:t>
            </a:r>
            <a:r>
              <a:rPr lang="cs-CZ" sz="2800" dirty="0"/>
              <a:t>. Hlubocká</a:t>
            </a:r>
          </a:p>
          <a:p>
            <a:pPr>
              <a:buFontTx/>
              <a:buNone/>
            </a:pPr>
            <a:r>
              <a:rPr lang="cs-CZ" sz="2800" dirty="0"/>
              <a:t>                    </a:t>
            </a:r>
            <a:r>
              <a:rPr lang="cs-CZ" sz="2800" dirty="0" smtClean="0"/>
              <a:t>4</a:t>
            </a:r>
            <a:r>
              <a:rPr lang="cs-CZ" sz="2800" dirty="0"/>
              <a:t>. Novohradská</a:t>
            </a:r>
          </a:p>
          <a:p>
            <a:pPr>
              <a:buFontTx/>
              <a:buNone/>
            </a:pPr>
            <a:r>
              <a:rPr lang="cs-CZ" sz="2800" dirty="0"/>
              <a:t>                    </a:t>
            </a:r>
            <a:r>
              <a:rPr lang="cs-CZ" sz="2800" dirty="0" smtClean="0"/>
              <a:t>5</a:t>
            </a:r>
            <a:r>
              <a:rPr lang="cs-CZ" sz="2800" dirty="0"/>
              <a:t>. Jindřichohradecká</a:t>
            </a:r>
          </a:p>
          <a:p>
            <a:pPr>
              <a:buFontTx/>
              <a:buNone/>
            </a:pPr>
            <a:r>
              <a:rPr lang="cs-CZ" sz="2800" dirty="0"/>
              <a:t>                    </a:t>
            </a:r>
            <a:r>
              <a:rPr lang="cs-CZ" sz="2800" dirty="0" smtClean="0"/>
              <a:t>6</a:t>
            </a:r>
            <a:r>
              <a:rPr lang="cs-CZ" sz="2800" dirty="0"/>
              <a:t>. Třeboňská</a:t>
            </a:r>
          </a:p>
          <a:p>
            <a:r>
              <a:rPr lang="cs-CZ" sz="2800" dirty="0"/>
              <a:t>Východočeská - </a:t>
            </a:r>
            <a:r>
              <a:rPr lang="cs-CZ" sz="2800" dirty="0" smtClean="0"/>
              <a:t>1</a:t>
            </a:r>
            <a:r>
              <a:rPr lang="cs-CZ" sz="2800" dirty="0"/>
              <a:t>. Pardubicko -hradecká</a:t>
            </a:r>
          </a:p>
          <a:p>
            <a:pPr>
              <a:buFontTx/>
              <a:buNone/>
            </a:pPr>
            <a:r>
              <a:rPr lang="cs-CZ" sz="2800" dirty="0"/>
              <a:t>                         </a:t>
            </a:r>
            <a:r>
              <a:rPr lang="cs-CZ" sz="2800" dirty="0" smtClean="0"/>
              <a:t>   2</a:t>
            </a:r>
            <a:r>
              <a:rPr lang="cs-CZ" sz="2800" dirty="0"/>
              <a:t>. Českolipská</a:t>
            </a:r>
          </a:p>
          <a:p>
            <a:r>
              <a:rPr lang="cs-CZ" sz="2800" dirty="0"/>
              <a:t>Morava </a:t>
            </a:r>
            <a:r>
              <a:rPr lang="cs-CZ" sz="2800" dirty="0" smtClean="0"/>
              <a:t>– Jižní (</a:t>
            </a:r>
            <a:r>
              <a:rPr lang="cs-CZ" sz="2800" dirty="0" err="1"/>
              <a:t>V</a:t>
            </a:r>
            <a:r>
              <a:rPr lang="cs-CZ" sz="2800" dirty="0" err="1" smtClean="0"/>
              <a:t>alticko</a:t>
            </a:r>
            <a:r>
              <a:rPr lang="cs-CZ" sz="2800" dirty="0" smtClean="0"/>
              <a:t>) a </a:t>
            </a:r>
            <a:r>
              <a:rPr lang="cs-CZ" sz="2800" dirty="0" err="1" smtClean="0"/>
              <a:t>Tovačovsko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9004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rybníky v ČR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19962"/>
              </p:ext>
            </p:extLst>
          </p:nvPr>
        </p:nvGraphicFramePr>
        <p:xfrm>
          <a:off x="457200" y="1412774"/>
          <a:ext cx="8229600" cy="487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11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Rybník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plocha</a:t>
                      </a:r>
                      <a:endParaRPr lang="cs-CZ" sz="2400" dirty="0"/>
                    </a:p>
                  </a:txBody>
                  <a:tcPr/>
                </a:tc>
              </a:tr>
              <a:tr h="48110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400" dirty="0" smtClean="0"/>
                        <a:t>1.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dirty="0" smtClean="0"/>
                        <a:t>Rožmberk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486 ha</a:t>
                      </a:r>
                      <a:endParaRPr lang="cs-CZ" sz="2400" dirty="0"/>
                    </a:p>
                  </a:txBody>
                  <a:tcPr/>
                </a:tc>
              </a:tr>
              <a:tr h="4811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2. Horusický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415 ha</a:t>
                      </a:r>
                      <a:endParaRPr lang="cs-CZ" sz="2400" dirty="0"/>
                    </a:p>
                  </a:txBody>
                  <a:tcPr/>
                </a:tc>
              </a:tr>
              <a:tr h="4811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3. Bezdrev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393 ha</a:t>
                      </a:r>
                      <a:endParaRPr lang="cs-CZ" sz="2400" dirty="0"/>
                    </a:p>
                  </a:txBody>
                  <a:tcPr/>
                </a:tc>
              </a:tr>
              <a:tr h="4811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4. Dvořiště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337 ha</a:t>
                      </a:r>
                      <a:endParaRPr lang="cs-CZ" sz="2400" dirty="0"/>
                    </a:p>
                  </a:txBody>
                  <a:tcPr/>
                </a:tc>
              </a:tr>
              <a:tr h="4811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5. </a:t>
                      </a:r>
                      <a:r>
                        <a:rPr lang="cs-CZ" sz="2400" dirty="0" err="1" smtClean="0"/>
                        <a:t>Žehůňský</a:t>
                      </a:r>
                      <a:r>
                        <a:rPr lang="cs-CZ" sz="2400" dirty="0" smtClean="0"/>
                        <a:t>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321</a:t>
                      </a:r>
                      <a:r>
                        <a:rPr lang="cs-CZ" sz="2400" baseline="0" dirty="0" smtClean="0"/>
                        <a:t> ha</a:t>
                      </a:r>
                      <a:endParaRPr lang="cs-CZ" sz="2400" dirty="0"/>
                    </a:p>
                  </a:txBody>
                  <a:tcPr/>
                </a:tc>
              </a:tr>
              <a:tr h="4811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6.  Velký Tisý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317 ha</a:t>
                      </a:r>
                      <a:endParaRPr lang="cs-CZ" sz="2400" dirty="0"/>
                    </a:p>
                  </a:txBody>
                  <a:tcPr/>
                </a:tc>
              </a:tr>
              <a:tr h="4811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7. Záblatský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305 ha</a:t>
                      </a:r>
                      <a:endParaRPr lang="cs-CZ" sz="2400" dirty="0"/>
                    </a:p>
                  </a:txBody>
                  <a:tcPr/>
                </a:tc>
              </a:tr>
              <a:tr h="54364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8. </a:t>
                      </a:r>
                      <a:r>
                        <a:rPr lang="cs-CZ" sz="2000" dirty="0" smtClean="0"/>
                        <a:t>Velký dokeský (Máchovo jezero)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284 ha</a:t>
                      </a:r>
                      <a:endParaRPr lang="cs-CZ" sz="2400" dirty="0"/>
                    </a:p>
                  </a:txBody>
                  <a:tcPr/>
                </a:tc>
              </a:tr>
              <a:tr h="4811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9. </a:t>
                      </a:r>
                      <a:r>
                        <a:rPr lang="cs-CZ" sz="2400" dirty="0" err="1" smtClean="0"/>
                        <a:t>Dehtař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246</a:t>
                      </a:r>
                      <a:r>
                        <a:rPr lang="cs-CZ" sz="2400" baseline="0" dirty="0" smtClean="0"/>
                        <a:t> ha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565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&lt;1</a:t>
            </a:r>
            <a:r>
              <a:rPr lang="cs-CZ" dirty="0" smtClean="0">
                <a:solidFill>
                  <a:schemeClr val="bg1"/>
                </a:solidFill>
              </a:rPr>
              <a:t>&gt; Mapka toku Labe, dostupný z </a:t>
            </a:r>
            <a:r>
              <a:rPr lang="cs-CZ" dirty="0" err="1" smtClean="0">
                <a:solidFill>
                  <a:schemeClr val="bg1"/>
                </a:solidFill>
              </a:rPr>
              <a:t>WikiCommons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bg1"/>
                </a:solidFill>
                <a:hlinkClick r:id="rId2"/>
              </a:rPr>
              <a:t>upload.wikimedia.org/wikipedia/commons/b/b9/Labe-pr%C5%AFtok.png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&lt;2&gt; </a:t>
            </a:r>
            <a:r>
              <a:rPr lang="cs-CZ" dirty="0">
                <a:solidFill>
                  <a:schemeClr val="bg1"/>
                </a:solidFill>
              </a:rPr>
              <a:t>Mapka toku </a:t>
            </a:r>
            <a:r>
              <a:rPr lang="cs-CZ" dirty="0" smtClean="0">
                <a:solidFill>
                  <a:schemeClr val="bg1"/>
                </a:solidFill>
              </a:rPr>
              <a:t>Odry, </a:t>
            </a:r>
            <a:r>
              <a:rPr lang="cs-CZ" dirty="0">
                <a:solidFill>
                  <a:schemeClr val="bg1"/>
                </a:solidFill>
              </a:rPr>
              <a:t>dostupný z </a:t>
            </a:r>
            <a:r>
              <a:rPr lang="cs-CZ" dirty="0" err="1">
                <a:solidFill>
                  <a:schemeClr val="bg1"/>
                </a:solidFill>
              </a:rPr>
              <a:t>WikiCommons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upload.wikimedia.org/wikipedia/commons/5/51/Oder.png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8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režim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Roční průměrný úhrn srážek – 686 mm, na ploše území 78864 km2 spadne tudíž téměř 55 mld. kubických metrů vody za rok</a:t>
            </a:r>
          </a:p>
          <a:p>
            <a:r>
              <a:rPr lang="cs-CZ" sz="3200" dirty="0" smtClean="0"/>
              <a:t>Platí pak tzv. třetinové pravidlo srážek : </a:t>
            </a:r>
          </a:p>
          <a:p>
            <a:pPr lvl="1"/>
            <a:r>
              <a:rPr lang="cs-CZ" sz="2800" dirty="0" smtClean="0"/>
              <a:t>1/3 odteče</a:t>
            </a:r>
          </a:p>
          <a:p>
            <a:pPr lvl="1"/>
            <a:r>
              <a:rPr lang="cs-CZ" sz="2800" dirty="0" smtClean="0"/>
              <a:t>1/3 vsákne</a:t>
            </a:r>
          </a:p>
          <a:p>
            <a:pPr lvl="1"/>
            <a:r>
              <a:rPr lang="cs-CZ" sz="2800" dirty="0" smtClean="0"/>
              <a:t>1/3 se vypaří</a:t>
            </a:r>
          </a:p>
        </p:txBody>
      </p:sp>
    </p:spTree>
    <p:extLst>
      <p:ext uri="{BB962C8B-B14F-4D97-AF65-F5344CB8AC3E}">
        <p14:creationId xmlns:p14="http://schemas.microsoft.com/office/powerpoint/2010/main" val="104417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Odtok do jednotlivých úmoří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Úmoří Severního moře (hlavně povodí Labe) = 63%</a:t>
            </a:r>
          </a:p>
          <a:p>
            <a:r>
              <a:rPr lang="cs-CZ" sz="2800" dirty="0"/>
              <a:t>Úmoří </a:t>
            </a:r>
            <a:r>
              <a:rPr lang="cs-CZ" sz="2800" dirty="0" smtClean="0"/>
              <a:t>Černého moře </a:t>
            </a:r>
            <a:r>
              <a:rPr lang="cs-CZ" sz="2800" dirty="0"/>
              <a:t>(hlavně povodí </a:t>
            </a:r>
            <a:r>
              <a:rPr lang="cs-CZ" sz="2800" dirty="0" smtClean="0"/>
              <a:t>Moravy) </a:t>
            </a:r>
            <a:r>
              <a:rPr lang="cs-CZ" sz="2800" dirty="0"/>
              <a:t>= </a:t>
            </a:r>
            <a:r>
              <a:rPr lang="cs-CZ" sz="2800" dirty="0" smtClean="0"/>
              <a:t>27%</a:t>
            </a:r>
          </a:p>
          <a:p>
            <a:r>
              <a:rPr lang="cs-CZ" sz="2800" dirty="0" smtClean="0"/>
              <a:t>Úmoří Baltského moře (hlavně povodí Odry) = 9,4%</a:t>
            </a:r>
          </a:p>
          <a:p>
            <a:r>
              <a:rPr lang="cs-CZ" sz="2800" dirty="0" smtClean="0"/>
              <a:t>Zbylých 0,6% patří vodním tokům, které odvádí vodu z okrajových částí republiky do větších řek mimo naše území (např. řeka Dřevnice do Váhu)</a:t>
            </a:r>
          </a:p>
          <a:p>
            <a:r>
              <a:rPr lang="cs-CZ" sz="2800" dirty="0" smtClean="0"/>
              <a:t>Většina řek má tzv. </a:t>
            </a:r>
            <a:r>
              <a:rPr lang="cs-CZ" sz="2800" dirty="0" smtClean="0">
                <a:solidFill>
                  <a:srgbClr val="FF0000"/>
                </a:solidFill>
              </a:rPr>
              <a:t>středoevropský režim odtoku </a:t>
            </a:r>
            <a:r>
              <a:rPr lang="cs-CZ" sz="2800" dirty="0" smtClean="0"/>
              <a:t>– plněny hlavně srážkami, maxima v létě, povodně po tání sněhu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4173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Od 11.století postupně vodní toky regulovány</a:t>
            </a:r>
          </a:p>
          <a:p>
            <a:pPr lvl="1"/>
            <a:r>
              <a:rPr lang="cs-CZ" sz="2800" dirty="0" smtClean="0"/>
              <a:t>napřimování – lepší splavnost</a:t>
            </a:r>
          </a:p>
          <a:p>
            <a:pPr lvl="1"/>
            <a:r>
              <a:rPr lang="cs-CZ" sz="2800" dirty="0" smtClean="0"/>
              <a:t>Výstavba rybníků</a:t>
            </a:r>
          </a:p>
          <a:p>
            <a:pPr lvl="1"/>
            <a:r>
              <a:rPr lang="cs-CZ" sz="2800" dirty="0" smtClean="0"/>
              <a:t>Retenční nádrže</a:t>
            </a:r>
          </a:p>
          <a:p>
            <a:pPr lvl="1"/>
            <a:r>
              <a:rPr lang="cs-CZ" sz="2800" dirty="0" smtClean="0"/>
              <a:t>Energetické využití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518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Nejdelší vodní toky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715537"/>
              </p:ext>
            </p:extLst>
          </p:nvPr>
        </p:nvGraphicFramePr>
        <p:xfrm>
          <a:off x="467544" y="1700808"/>
          <a:ext cx="82296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67063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řeka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Délka toku</a:t>
                      </a:r>
                      <a:endParaRPr lang="cs-CZ" sz="28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1.Vltava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433 km</a:t>
                      </a:r>
                      <a:endParaRPr lang="cs-CZ" sz="28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2.Labe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358 km</a:t>
                      </a:r>
                      <a:endParaRPr lang="cs-CZ" sz="28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3. Dyje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301 km</a:t>
                      </a:r>
                      <a:endParaRPr lang="cs-CZ" sz="28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4.Ohře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299 km</a:t>
                      </a:r>
                      <a:endParaRPr lang="cs-CZ" sz="28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5.Morava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258 km</a:t>
                      </a:r>
                      <a:endParaRPr lang="cs-CZ" sz="28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6.Berounka (s Mží)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239 km</a:t>
                      </a:r>
                      <a:endParaRPr lang="cs-CZ" sz="28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7.Sázava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219 km</a:t>
                      </a:r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2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Labe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Největší povodí – 51393 km2 (</a:t>
            </a:r>
            <a:r>
              <a:rPr lang="cs-CZ" dirty="0"/>
              <a:t>z</a:t>
            </a:r>
            <a:r>
              <a:rPr lang="cs-CZ" dirty="0" smtClean="0"/>
              <a:t> toho 28090 km2 Vltava)</a:t>
            </a:r>
          </a:p>
          <a:p>
            <a:r>
              <a:rPr lang="cs-CZ" dirty="0" smtClean="0"/>
              <a:t>v ČR délka 358 km, celková délka 1154 km</a:t>
            </a:r>
          </a:p>
          <a:p>
            <a:r>
              <a:rPr lang="cs-CZ" dirty="0" smtClean="0"/>
              <a:t>Pramení v nadmořské výšce 1387 m na Labské louce (uměle svedeno do skruží), opouští naše území v Hřensku – 115 m n.m.</a:t>
            </a:r>
          </a:p>
          <a:p>
            <a:r>
              <a:rPr lang="cs-CZ" dirty="0" smtClean="0"/>
              <a:t>Protéká městy: Špindlerův Mlýn, Vrchlabí, Jaroměř (zde L přítok Úpa), Josefov (přítok Metuje), Hradec Králové (L přítok Orlice), Pardubice (Chrudimka), </a:t>
            </a:r>
            <a:r>
              <a:rPr lang="cs-CZ" dirty="0"/>
              <a:t>K</a:t>
            </a:r>
            <a:r>
              <a:rPr lang="cs-CZ" dirty="0" smtClean="0"/>
              <a:t>olín, Nymburk (P přítok Mrlina), Chvaletice (odsud je splavné), Poděbrady (P přítok </a:t>
            </a:r>
            <a:r>
              <a:rPr lang="cs-CZ" dirty="0"/>
              <a:t>C</a:t>
            </a:r>
            <a:r>
              <a:rPr lang="cs-CZ" dirty="0" smtClean="0"/>
              <a:t>idlina), Stará Boleslav (P přítok Jizera), Neratovice, Mělník (soutok s Vltavou, dále ústí Pšovky a Liběchovky), Litoměřice (Ohře), Ústí (</a:t>
            </a:r>
            <a:r>
              <a:rPr lang="cs-CZ" dirty="0" err="1" smtClean="0"/>
              <a:t>Bilina</a:t>
            </a:r>
            <a:r>
              <a:rPr lang="cs-CZ" dirty="0" smtClean="0"/>
              <a:t>), Děčín (Ploučnice), Hřensko (Kamenice)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7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9/Labe-pr%C5%AFt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6" y="188640"/>
            <a:ext cx="7172325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0212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&lt;1&gt;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55976" y="6206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Mapka Labe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8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Přehrady na Labi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Labská</a:t>
            </a:r>
            <a:r>
              <a:rPr lang="cs-CZ" sz="3200" dirty="0" smtClean="0"/>
              <a:t> – Špindlerův mlýn – část </a:t>
            </a:r>
            <a:r>
              <a:rPr lang="cs-CZ" sz="3200" dirty="0" err="1" smtClean="0"/>
              <a:t>Bedříchov</a:t>
            </a:r>
            <a:endParaRPr lang="cs-CZ" sz="3200" dirty="0" smtClean="0"/>
          </a:p>
          <a:p>
            <a:r>
              <a:rPr lang="cs-CZ" sz="3200" dirty="0" smtClean="0">
                <a:solidFill>
                  <a:srgbClr val="FF0000"/>
                </a:solidFill>
              </a:rPr>
              <a:t>Les Království </a:t>
            </a:r>
            <a:r>
              <a:rPr lang="cs-CZ" sz="3200" dirty="0" smtClean="0"/>
              <a:t>(Bílá Třemešná, Krausovy boudy) u Dvora Králové nad Labem</a:t>
            </a:r>
          </a:p>
          <a:p>
            <a:r>
              <a:rPr lang="cs-CZ" sz="3200" dirty="0" err="1" smtClean="0">
                <a:solidFill>
                  <a:srgbClr val="FF0000"/>
                </a:solidFill>
              </a:rPr>
              <a:t>Střekov</a:t>
            </a:r>
            <a:r>
              <a:rPr lang="cs-CZ" sz="3200" dirty="0" smtClean="0"/>
              <a:t> – </a:t>
            </a:r>
            <a:r>
              <a:rPr lang="cs-CZ" sz="3200" dirty="0" err="1" smtClean="0"/>
              <a:t>zdýmadlo</a:t>
            </a:r>
            <a:r>
              <a:rPr lang="cs-CZ" sz="3200" dirty="0" smtClean="0"/>
              <a:t> v Ústí nad Labem</a:t>
            </a:r>
          </a:p>
        </p:txBody>
      </p:sp>
    </p:spTree>
    <p:extLst>
      <p:ext uri="{BB962C8B-B14F-4D97-AF65-F5344CB8AC3E}">
        <p14:creationId xmlns:p14="http://schemas.microsoft.com/office/powerpoint/2010/main" val="257353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401019"/>
          </a:xfrm>
        </p:spPr>
        <p:txBody>
          <a:bodyPr>
            <a:noAutofit/>
          </a:bodyPr>
          <a:lstStyle/>
          <a:p>
            <a:r>
              <a:rPr lang="cs-CZ" sz="2800" dirty="0" smtClean="0"/>
              <a:t>Délka 433 km (nejdelší v ČR)</a:t>
            </a:r>
          </a:p>
          <a:p>
            <a:r>
              <a:rPr lang="cs-CZ" sz="2800" dirty="0" smtClean="0"/>
              <a:t>Pramení v nadmořské výšce 1172 m pod Černou horou na Šumavě – jako  tzv. Teplá Vltava (</a:t>
            </a:r>
            <a:r>
              <a:rPr lang="cs-CZ" sz="2800" dirty="0"/>
              <a:t>Č</a:t>
            </a:r>
            <a:r>
              <a:rPr lang="cs-CZ" sz="2800" dirty="0" smtClean="0"/>
              <a:t>erný potok)</a:t>
            </a:r>
          </a:p>
          <a:p>
            <a:r>
              <a:rPr lang="cs-CZ" sz="2800" dirty="0" smtClean="0"/>
              <a:t>U Osady Chlum se stéká se Studenou Vltavou – VLTAVA</a:t>
            </a:r>
          </a:p>
          <a:p>
            <a:r>
              <a:rPr lang="cs-CZ" sz="2800" dirty="0" smtClean="0"/>
              <a:t>Města na Vltavě (přítoky): Vyšší Brod, Větřní, Český Krumlov, České Budějovice (Malše), Hluboká nad Vltavou, Týn nad Vltavou (Lužnice), hrad Zvíkov (ústí Otavy), u Davle (přítok Sázava), Praha-</a:t>
            </a:r>
            <a:r>
              <a:rPr lang="cs-CZ" sz="2800" dirty="0" err="1" smtClean="0"/>
              <a:t>Lahvovice</a:t>
            </a:r>
            <a:r>
              <a:rPr lang="cs-CZ" sz="2800" dirty="0" smtClean="0"/>
              <a:t> (Berounka), PRAHA, Kralupy nad Vltavou, Mělník (zde v nadmořské výšce 156 m ústí do </a:t>
            </a:r>
            <a:r>
              <a:rPr lang="cs-CZ" sz="2800" dirty="0"/>
              <a:t>L</a:t>
            </a:r>
            <a:r>
              <a:rPr lang="cs-CZ" sz="2800" dirty="0" smtClean="0"/>
              <a:t>abe)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55154571"/>
      </p:ext>
    </p:extLst>
  </p:cSld>
  <p:clrMapOvr>
    <a:masterClrMapping/>
  </p:clrMapOvr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1661</TotalTime>
  <Words>948</Words>
  <Application>Microsoft Office PowerPoint</Application>
  <PresentationFormat>Předvádění na obrazovce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Došky</vt:lpstr>
      <vt:lpstr>ČESKÁ REPUBLIKA</vt:lpstr>
      <vt:lpstr>Vodní režim v ČR</vt:lpstr>
      <vt:lpstr>Odtok do jednotlivých úmoří</vt:lpstr>
      <vt:lpstr>Vodní toky</vt:lpstr>
      <vt:lpstr>Nejdelší vodní toky</vt:lpstr>
      <vt:lpstr>Systém Labe</vt:lpstr>
      <vt:lpstr>Prezentace aplikace PowerPoint</vt:lpstr>
      <vt:lpstr>Přehrady na Labi</vt:lpstr>
      <vt:lpstr>Vltava</vt:lpstr>
      <vt:lpstr>Vltavská kaskáda</vt:lpstr>
      <vt:lpstr>Morava</vt:lpstr>
      <vt:lpstr>Odra</vt:lpstr>
      <vt:lpstr>Prezentace aplikace PowerPoint</vt:lpstr>
      <vt:lpstr>Vodohospodářská soustava Odry</vt:lpstr>
      <vt:lpstr>Umělé nádrže - rybníky</vt:lpstr>
      <vt:lpstr>Rybnikářské oblasti</vt:lpstr>
      <vt:lpstr>Největší rybníky v ČR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Jasek</dc:creator>
  <cp:lastModifiedBy>Jasek</cp:lastModifiedBy>
  <cp:revision>74</cp:revision>
  <dcterms:created xsi:type="dcterms:W3CDTF">2013-05-14T18:55:25Z</dcterms:created>
  <dcterms:modified xsi:type="dcterms:W3CDTF">2013-05-18T21:59:38Z</dcterms:modified>
</cp:coreProperties>
</file>