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57" r:id="rId4"/>
    <p:sldId id="258" r:id="rId5"/>
    <p:sldId id="269" r:id="rId6"/>
    <p:sldId id="259" r:id="rId7"/>
    <p:sldId id="261" r:id="rId8"/>
    <p:sldId id="260" r:id="rId9"/>
    <p:sldId id="262" r:id="rId10"/>
    <p:sldId id="263" r:id="rId11"/>
    <p:sldId id="264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F5F9"/>
    <a:srgbClr val="FBAA09"/>
    <a:srgbClr val="FAFA2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6" autoAdjust="0"/>
    <p:restoredTop sz="94617" autoAdjust="0"/>
  </p:normalViewPr>
  <p:slideViewPr>
    <p:cSldViewPr>
      <p:cViewPr varScale="1">
        <p:scale>
          <a:sx n="70" d="100"/>
          <a:sy n="70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42297-1A96-4681-BEA2-1D8ACFF138E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39C40849-38C7-4183-B382-A7171BB4D7A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cs-C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Sommer</a:t>
          </a:r>
          <a:endParaRPr kumimoji="0" lang="cs-CZ" altLang="cs-CZ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B04E4102-8EDD-4378-BD9E-F8D06B534B92}" type="parTrans" cxnId="{C036571A-9A66-46E1-91A4-3A836DFCA76C}">
      <dgm:prSet/>
      <dgm:spPr/>
    </dgm:pt>
    <dgm:pt modelId="{BCC497F6-3094-4C1D-B276-BAFD20BD55AC}" type="sibTrans" cxnId="{C036571A-9A66-46E1-91A4-3A836DFCA76C}">
      <dgm:prSet/>
      <dgm:spPr/>
    </dgm:pt>
    <dgm:pt modelId="{94C6F99B-7DDD-4C5A-911D-546C5F5F26F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cs-C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Herbst</a:t>
          </a:r>
          <a:endParaRPr kumimoji="0" lang="cs-CZ" altLang="cs-CZ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30A714B-6F92-4A34-9E9C-2F55F660AB6C}" type="parTrans" cxnId="{F3EC1C15-82B9-4A43-A0E5-A7303E58AC02}">
      <dgm:prSet/>
      <dgm:spPr/>
    </dgm:pt>
    <dgm:pt modelId="{299E409E-66DD-428E-AEC7-E3AA3E1AB65C}" type="sibTrans" cxnId="{F3EC1C15-82B9-4A43-A0E5-A7303E58AC02}">
      <dgm:prSet/>
      <dgm:spPr/>
    </dgm:pt>
    <dgm:pt modelId="{2AC52EBD-C417-468A-8EF7-26AAB91014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cs-C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Winter</a:t>
          </a:r>
          <a:endParaRPr kumimoji="0" lang="cs-CZ" altLang="cs-CZ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BA984F2C-7F77-40D7-A0AA-E9A9781274A7}" type="parTrans" cxnId="{77321219-0F0B-4864-BCD2-20555493432B}">
      <dgm:prSet/>
      <dgm:spPr/>
    </dgm:pt>
    <dgm:pt modelId="{41B108DE-FE0E-456F-8916-E9EFEDA064EC}" type="sibTrans" cxnId="{77321219-0F0B-4864-BCD2-20555493432B}">
      <dgm:prSet/>
      <dgm:spPr/>
    </dgm:pt>
    <dgm:pt modelId="{944EF570-5BA4-489D-AB5D-D3EECD6A6C1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cs-C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Frühling</a:t>
          </a:r>
          <a:endParaRPr kumimoji="0" lang="cs-CZ" altLang="cs-CZ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443A942-5E7F-4E4E-9DBD-B5986B3898F3}" type="parTrans" cxnId="{45B8AFDD-24FA-49C1-A441-950929C95340}">
      <dgm:prSet/>
      <dgm:spPr/>
    </dgm:pt>
    <dgm:pt modelId="{5CDB0E1F-93C1-4E3A-A1DC-F9C53CD4E0EF}" type="sibTrans" cxnId="{45B8AFDD-24FA-49C1-A441-950929C95340}">
      <dgm:prSet/>
      <dgm:spPr/>
    </dgm:pt>
    <dgm:pt modelId="{4922ED74-3E0B-4DF4-967C-B6EFC4961798}" type="pres">
      <dgm:prSet presAssocID="{67342297-1A96-4681-BEA2-1D8ACFF138E2}" presName="cycle" presStyleCnt="0">
        <dgm:presLayoutVars>
          <dgm:dir/>
          <dgm:resizeHandles val="exact"/>
        </dgm:presLayoutVars>
      </dgm:prSet>
      <dgm:spPr/>
    </dgm:pt>
    <dgm:pt modelId="{050CE966-AE60-4AED-91ED-A3EF3F517B20}" type="pres">
      <dgm:prSet presAssocID="{39C40849-38C7-4183-B382-A7171BB4D7AF}" presName="dummy" presStyleCnt="0"/>
      <dgm:spPr/>
    </dgm:pt>
    <dgm:pt modelId="{C68B38D8-08F3-4A90-BBF0-A56CC3535B07}" type="pres">
      <dgm:prSet presAssocID="{39C40849-38C7-4183-B382-A7171BB4D7AF}" presName="node" presStyleLbl="revTx" presStyleIdx="0" presStyleCnt="4">
        <dgm:presLayoutVars>
          <dgm:bulletEnabled val="1"/>
        </dgm:presLayoutVars>
      </dgm:prSet>
      <dgm:spPr/>
    </dgm:pt>
    <dgm:pt modelId="{4F6EF38E-16F3-4EEA-9319-9BCFB0F1C3DE}" type="pres">
      <dgm:prSet presAssocID="{BCC497F6-3094-4C1D-B276-BAFD20BD55AC}" presName="sibTrans" presStyleLbl="node1" presStyleIdx="0" presStyleCnt="4"/>
      <dgm:spPr/>
    </dgm:pt>
    <dgm:pt modelId="{EE515205-0B63-47EE-AA5C-012AEB5D55AA}" type="pres">
      <dgm:prSet presAssocID="{94C6F99B-7DDD-4C5A-911D-546C5F5F26FF}" presName="dummy" presStyleCnt="0"/>
      <dgm:spPr/>
    </dgm:pt>
    <dgm:pt modelId="{2484B37A-2ED8-495E-87E9-EC77691EDE05}" type="pres">
      <dgm:prSet presAssocID="{94C6F99B-7DDD-4C5A-911D-546C5F5F26FF}" presName="node" presStyleLbl="revTx" presStyleIdx="1" presStyleCnt="4">
        <dgm:presLayoutVars>
          <dgm:bulletEnabled val="1"/>
        </dgm:presLayoutVars>
      </dgm:prSet>
      <dgm:spPr/>
    </dgm:pt>
    <dgm:pt modelId="{463CBB29-6A36-4629-ADA5-078E3D4E376E}" type="pres">
      <dgm:prSet presAssocID="{299E409E-66DD-428E-AEC7-E3AA3E1AB65C}" presName="sibTrans" presStyleLbl="node1" presStyleIdx="1" presStyleCnt="4"/>
      <dgm:spPr/>
    </dgm:pt>
    <dgm:pt modelId="{682F528D-8791-40C2-8BDC-D8E568330D9B}" type="pres">
      <dgm:prSet presAssocID="{2AC52EBD-C417-468A-8EF7-26AAB91014CD}" presName="dummy" presStyleCnt="0"/>
      <dgm:spPr/>
    </dgm:pt>
    <dgm:pt modelId="{7DCCF816-6F1C-4380-A9F8-9A9DDF37754F}" type="pres">
      <dgm:prSet presAssocID="{2AC52EBD-C417-468A-8EF7-26AAB91014CD}" presName="node" presStyleLbl="revTx" presStyleIdx="2" presStyleCnt="4">
        <dgm:presLayoutVars>
          <dgm:bulletEnabled val="1"/>
        </dgm:presLayoutVars>
      </dgm:prSet>
      <dgm:spPr/>
    </dgm:pt>
    <dgm:pt modelId="{7218CE7A-00A1-472C-A935-9EBC05C3692B}" type="pres">
      <dgm:prSet presAssocID="{41B108DE-FE0E-456F-8916-E9EFEDA064EC}" presName="sibTrans" presStyleLbl="node1" presStyleIdx="2" presStyleCnt="4"/>
      <dgm:spPr/>
    </dgm:pt>
    <dgm:pt modelId="{13797627-6AEF-4376-9FFB-9C7DB725A81E}" type="pres">
      <dgm:prSet presAssocID="{944EF570-5BA4-489D-AB5D-D3EECD6A6C19}" presName="dummy" presStyleCnt="0"/>
      <dgm:spPr/>
    </dgm:pt>
    <dgm:pt modelId="{94333C6C-B196-41A0-9656-54730A7B77BD}" type="pres">
      <dgm:prSet presAssocID="{944EF570-5BA4-489D-AB5D-D3EECD6A6C19}" presName="node" presStyleLbl="revTx" presStyleIdx="3" presStyleCnt="4">
        <dgm:presLayoutVars>
          <dgm:bulletEnabled val="1"/>
        </dgm:presLayoutVars>
      </dgm:prSet>
      <dgm:spPr/>
    </dgm:pt>
    <dgm:pt modelId="{EA3991E1-7708-4E17-A3F2-5595A2A6C0FA}" type="pres">
      <dgm:prSet presAssocID="{5CDB0E1F-93C1-4E3A-A1DC-F9C53CD4E0EF}" presName="sibTrans" presStyleLbl="node1" presStyleIdx="3" presStyleCnt="4"/>
      <dgm:spPr/>
    </dgm:pt>
  </dgm:ptLst>
  <dgm:cxnLst>
    <dgm:cxn modelId="{FA0A8CB0-04C5-41B0-9A3A-DD3D72EA0B4F}" type="presOf" srcId="{41B108DE-FE0E-456F-8916-E9EFEDA064EC}" destId="{7218CE7A-00A1-472C-A935-9EBC05C3692B}" srcOrd="0" destOrd="0" presId="urn:microsoft.com/office/officeart/2005/8/layout/cycle1"/>
    <dgm:cxn modelId="{2A0728B3-674D-4012-AA30-0C7A48060A8F}" type="presOf" srcId="{2AC52EBD-C417-468A-8EF7-26AAB91014CD}" destId="{7DCCF816-6F1C-4380-A9F8-9A9DDF37754F}" srcOrd="0" destOrd="0" presId="urn:microsoft.com/office/officeart/2005/8/layout/cycle1"/>
    <dgm:cxn modelId="{77321219-0F0B-4864-BCD2-20555493432B}" srcId="{67342297-1A96-4681-BEA2-1D8ACFF138E2}" destId="{2AC52EBD-C417-468A-8EF7-26AAB91014CD}" srcOrd="2" destOrd="0" parTransId="{BA984F2C-7F77-40D7-A0AA-E9A9781274A7}" sibTransId="{41B108DE-FE0E-456F-8916-E9EFEDA064EC}"/>
    <dgm:cxn modelId="{3144A64D-BA4C-4DF2-8A9A-5DAF9AFE5F82}" type="presOf" srcId="{299E409E-66DD-428E-AEC7-E3AA3E1AB65C}" destId="{463CBB29-6A36-4629-ADA5-078E3D4E376E}" srcOrd="0" destOrd="0" presId="urn:microsoft.com/office/officeart/2005/8/layout/cycle1"/>
    <dgm:cxn modelId="{45B8AFDD-24FA-49C1-A441-950929C95340}" srcId="{67342297-1A96-4681-BEA2-1D8ACFF138E2}" destId="{944EF570-5BA4-489D-AB5D-D3EECD6A6C19}" srcOrd="3" destOrd="0" parTransId="{2443A942-5E7F-4E4E-9DBD-B5986B3898F3}" sibTransId="{5CDB0E1F-93C1-4E3A-A1DC-F9C53CD4E0EF}"/>
    <dgm:cxn modelId="{05F027F6-5FAF-49C4-9FC4-622A37819181}" type="presOf" srcId="{39C40849-38C7-4183-B382-A7171BB4D7AF}" destId="{C68B38D8-08F3-4A90-BBF0-A56CC3535B07}" srcOrd="0" destOrd="0" presId="urn:microsoft.com/office/officeart/2005/8/layout/cycle1"/>
    <dgm:cxn modelId="{4D4AE1E8-BBC4-49C4-A9EB-6F14C14B1573}" type="presOf" srcId="{94C6F99B-7DDD-4C5A-911D-546C5F5F26FF}" destId="{2484B37A-2ED8-495E-87E9-EC77691EDE05}" srcOrd="0" destOrd="0" presId="urn:microsoft.com/office/officeart/2005/8/layout/cycle1"/>
    <dgm:cxn modelId="{571F14A0-5757-4052-87CC-05BA8EC32E23}" type="presOf" srcId="{BCC497F6-3094-4C1D-B276-BAFD20BD55AC}" destId="{4F6EF38E-16F3-4EEA-9319-9BCFB0F1C3DE}" srcOrd="0" destOrd="0" presId="urn:microsoft.com/office/officeart/2005/8/layout/cycle1"/>
    <dgm:cxn modelId="{7FB63B86-C979-482E-AEFC-D2249D7D5EFF}" type="presOf" srcId="{5CDB0E1F-93C1-4E3A-A1DC-F9C53CD4E0EF}" destId="{EA3991E1-7708-4E17-A3F2-5595A2A6C0FA}" srcOrd="0" destOrd="0" presId="urn:microsoft.com/office/officeart/2005/8/layout/cycle1"/>
    <dgm:cxn modelId="{C036571A-9A66-46E1-91A4-3A836DFCA76C}" srcId="{67342297-1A96-4681-BEA2-1D8ACFF138E2}" destId="{39C40849-38C7-4183-B382-A7171BB4D7AF}" srcOrd="0" destOrd="0" parTransId="{B04E4102-8EDD-4378-BD9E-F8D06B534B92}" sibTransId="{BCC497F6-3094-4C1D-B276-BAFD20BD55AC}"/>
    <dgm:cxn modelId="{4D8B247F-AA19-40D3-ACBC-A19E1D24D373}" type="presOf" srcId="{67342297-1A96-4681-BEA2-1D8ACFF138E2}" destId="{4922ED74-3E0B-4DF4-967C-B6EFC4961798}" srcOrd="0" destOrd="0" presId="urn:microsoft.com/office/officeart/2005/8/layout/cycle1"/>
    <dgm:cxn modelId="{F3EC1C15-82B9-4A43-A0E5-A7303E58AC02}" srcId="{67342297-1A96-4681-BEA2-1D8ACFF138E2}" destId="{94C6F99B-7DDD-4C5A-911D-546C5F5F26FF}" srcOrd="1" destOrd="0" parTransId="{830A714B-6F92-4A34-9E9C-2F55F660AB6C}" sibTransId="{299E409E-66DD-428E-AEC7-E3AA3E1AB65C}"/>
    <dgm:cxn modelId="{F368003F-01D0-4F78-B664-472DCE2865AD}" type="presOf" srcId="{944EF570-5BA4-489D-AB5D-D3EECD6A6C19}" destId="{94333C6C-B196-41A0-9656-54730A7B77BD}" srcOrd="0" destOrd="0" presId="urn:microsoft.com/office/officeart/2005/8/layout/cycle1"/>
    <dgm:cxn modelId="{D2443C64-74F4-4259-A78B-DF9DB9FB2DC0}" type="presParOf" srcId="{4922ED74-3E0B-4DF4-967C-B6EFC4961798}" destId="{050CE966-AE60-4AED-91ED-A3EF3F517B20}" srcOrd="0" destOrd="0" presId="urn:microsoft.com/office/officeart/2005/8/layout/cycle1"/>
    <dgm:cxn modelId="{7A198CB4-C59B-4A22-B3BD-79963E784423}" type="presParOf" srcId="{4922ED74-3E0B-4DF4-967C-B6EFC4961798}" destId="{C68B38D8-08F3-4A90-BBF0-A56CC3535B07}" srcOrd="1" destOrd="0" presId="urn:microsoft.com/office/officeart/2005/8/layout/cycle1"/>
    <dgm:cxn modelId="{591140A2-B4F4-4180-B3D3-6F017521FEB0}" type="presParOf" srcId="{4922ED74-3E0B-4DF4-967C-B6EFC4961798}" destId="{4F6EF38E-16F3-4EEA-9319-9BCFB0F1C3DE}" srcOrd="2" destOrd="0" presId="urn:microsoft.com/office/officeart/2005/8/layout/cycle1"/>
    <dgm:cxn modelId="{0E1B943C-D057-4BB6-A08F-B8CAE352F324}" type="presParOf" srcId="{4922ED74-3E0B-4DF4-967C-B6EFC4961798}" destId="{EE515205-0B63-47EE-AA5C-012AEB5D55AA}" srcOrd="3" destOrd="0" presId="urn:microsoft.com/office/officeart/2005/8/layout/cycle1"/>
    <dgm:cxn modelId="{EF350428-01B3-4FEF-B8F7-F9F6E46FE2C5}" type="presParOf" srcId="{4922ED74-3E0B-4DF4-967C-B6EFC4961798}" destId="{2484B37A-2ED8-495E-87E9-EC77691EDE05}" srcOrd="4" destOrd="0" presId="urn:microsoft.com/office/officeart/2005/8/layout/cycle1"/>
    <dgm:cxn modelId="{425DED69-29A9-4ECB-BFA8-3F4E9FFBA41A}" type="presParOf" srcId="{4922ED74-3E0B-4DF4-967C-B6EFC4961798}" destId="{463CBB29-6A36-4629-ADA5-078E3D4E376E}" srcOrd="5" destOrd="0" presId="urn:microsoft.com/office/officeart/2005/8/layout/cycle1"/>
    <dgm:cxn modelId="{3AC3DF73-732F-45D2-84B2-F9FF5CDFBC81}" type="presParOf" srcId="{4922ED74-3E0B-4DF4-967C-B6EFC4961798}" destId="{682F528D-8791-40C2-8BDC-D8E568330D9B}" srcOrd="6" destOrd="0" presId="urn:microsoft.com/office/officeart/2005/8/layout/cycle1"/>
    <dgm:cxn modelId="{05A258B4-BBC2-4595-BEA6-4F2533578664}" type="presParOf" srcId="{4922ED74-3E0B-4DF4-967C-B6EFC4961798}" destId="{7DCCF816-6F1C-4380-A9F8-9A9DDF37754F}" srcOrd="7" destOrd="0" presId="urn:microsoft.com/office/officeart/2005/8/layout/cycle1"/>
    <dgm:cxn modelId="{874E4770-1646-4289-A3C0-440445F90F11}" type="presParOf" srcId="{4922ED74-3E0B-4DF4-967C-B6EFC4961798}" destId="{7218CE7A-00A1-472C-A935-9EBC05C3692B}" srcOrd="8" destOrd="0" presId="urn:microsoft.com/office/officeart/2005/8/layout/cycle1"/>
    <dgm:cxn modelId="{FDCA852C-0DF1-43A9-86CD-8D9DFCD870B4}" type="presParOf" srcId="{4922ED74-3E0B-4DF4-967C-B6EFC4961798}" destId="{13797627-6AEF-4376-9FFB-9C7DB725A81E}" srcOrd="9" destOrd="0" presId="urn:microsoft.com/office/officeart/2005/8/layout/cycle1"/>
    <dgm:cxn modelId="{A51E8DC4-E7AB-4C9C-964E-AE4693DE0CFE}" type="presParOf" srcId="{4922ED74-3E0B-4DF4-967C-B6EFC4961798}" destId="{94333C6C-B196-41A0-9656-54730A7B77BD}" srcOrd="10" destOrd="0" presId="urn:microsoft.com/office/officeart/2005/8/layout/cycle1"/>
    <dgm:cxn modelId="{13D5667F-2D72-48E9-ABAE-F022D181D5FE}" type="presParOf" srcId="{4922ED74-3E0B-4DF4-967C-B6EFC4961798}" destId="{EA3991E1-7708-4E17-A3F2-5595A2A6C0F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6E35A-8527-4119-9278-2F9527865D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18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5B49B-7575-4E26-BF4D-9617042E52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67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A1ED-0ABA-4336-BA1F-79C967924E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32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5DE65-CBB6-4DB5-846B-40D011E31F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89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B090-B316-427B-941B-3DFA82276A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05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067F9-0AE6-4C01-8E7C-63A885A924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05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D26D-6768-435B-B325-C2BF5D5BD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13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9C350-1141-4E9B-B835-D10DAC609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7A481-D01C-4949-BF2B-EB4E28CE1E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5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861C6-254F-46D9-9BA5-C7384934E5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24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5F9B9-644A-48DE-BC06-2BE536A2CE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40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3D86-2134-4609-832E-C7E6ED96E5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67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6B54A2-5333-4E08-B1D5-710E684EA2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39750" y="908050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mtClean="0"/>
              <a:t>WETTER</a:t>
            </a:r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1331913" y="2708275"/>
            <a:ext cx="6400800" cy="17526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cs-CZ" altLang="cs-CZ" sz="2400" b="1" smtClean="0"/>
              <a:t>Charakteristik der </a:t>
            </a:r>
            <a:r>
              <a:rPr lang="de-DE" altLang="cs-CZ" sz="2400" b="1" smtClean="0"/>
              <a:t>Jahreszeiten</a:t>
            </a:r>
          </a:p>
          <a:p>
            <a:pPr eaLnBrk="1" hangingPunct="1"/>
            <a:r>
              <a:rPr lang="de-DE" altLang="cs-CZ" sz="2400" b="1" smtClean="0"/>
              <a:t>Wetter in den einzelnen Jahreszeiten</a:t>
            </a:r>
          </a:p>
          <a:p>
            <a:pPr eaLnBrk="1" hangingPunct="1"/>
            <a:r>
              <a:rPr lang="cs-CZ" altLang="cs-CZ" sz="2400" b="1" smtClean="0"/>
              <a:t>Gramatika: „</a:t>
            </a:r>
            <a:r>
              <a:rPr lang="de-DE" altLang="cs-CZ" sz="2400" b="1" smtClean="0"/>
              <a:t>im – am – um“, </a:t>
            </a:r>
            <a:r>
              <a:rPr lang="cs-CZ" altLang="cs-CZ" sz="2400" b="1" smtClean="0"/>
              <a:t>podmět „es“</a:t>
            </a:r>
            <a:endParaRPr lang="de-DE" altLang="cs-CZ" sz="2400" b="1" smtClean="0"/>
          </a:p>
          <a:p>
            <a:pPr eaLnBrk="1" hangingPunct="1"/>
            <a:endParaRPr lang="cs-CZ" altLang="cs-CZ" sz="2400" b="1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1650"/>
            <a:ext cx="91440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cs-CZ" sz="3200" b="1" smtClean="0"/>
              <a:t>Wetter</a:t>
            </a:r>
            <a:endParaRPr lang="cs-CZ" altLang="cs-CZ" sz="3200" b="1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pPr eaLnBrk="1" hangingPunct="1"/>
            <a:r>
              <a:rPr lang="de-DE" altLang="cs-CZ" sz="2000" b="1" smtClean="0"/>
              <a:t>Wenn die Sonne scheint und dabei es regnet, sehen wir am Himmel den Regenbogen.</a:t>
            </a:r>
          </a:p>
          <a:p>
            <a:pPr eaLnBrk="1" hangingPunct="1"/>
            <a:r>
              <a:rPr lang="de-DE" altLang="cs-CZ" sz="2000" b="1" smtClean="0"/>
              <a:t>Der Regenbogen hat viele Farben: …………………</a:t>
            </a:r>
          </a:p>
        </p:txBody>
      </p:sp>
      <p:pic>
        <p:nvPicPr>
          <p:cNvPr id="11268" name="Picture 12" descr="duhy,klimata,mraky,nebe,počasí,příroda,prvky,slunce,symboly,zamračen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cs-CZ" sz="3200" b="1" smtClean="0"/>
              <a:t>Wetter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altLang="cs-CZ" sz="2400" b="1" smtClean="0"/>
              <a:t>Es schneit.</a:t>
            </a:r>
          </a:p>
          <a:p>
            <a:pPr eaLnBrk="1" hangingPunct="1"/>
            <a:r>
              <a:rPr lang="de-DE" altLang="cs-CZ" sz="2400" b="1" smtClean="0"/>
              <a:t>Wir tragen eine Mütze</a:t>
            </a:r>
            <a:br>
              <a:rPr lang="de-DE" altLang="cs-CZ" sz="2400" b="1" smtClean="0"/>
            </a:br>
            <a:r>
              <a:rPr lang="de-DE" altLang="cs-CZ" sz="2400" b="1" smtClean="0"/>
              <a:t>und warme Handschuhe.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de-DE" altLang="cs-CZ" b="1" smtClean="0"/>
              <a:t>Es friert.</a:t>
            </a:r>
          </a:p>
          <a:p>
            <a:pPr eaLnBrk="1" hangingPunct="1"/>
            <a:r>
              <a:rPr lang="de-DE" altLang="cs-CZ" b="1" smtClean="0"/>
              <a:t>Von den Dächern hängen Eiszapfen.</a:t>
            </a:r>
            <a:endParaRPr lang="cs-CZ" altLang="cs-CZ" b="1" smtClean="0"/>
          </a:p>
        </p:txBody>
      </p:sp>
      <p:pic>
        <p:nvPicPr>
          <p:cNvPr id="12293" name="Picture 19" descr="počasí,roční období,rostliny,sněhové vloč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2131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1" descr="fotografie,led,příroda,rampouchy,roční období,z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895">
            <a:off x="5724525" y="3521075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3" descr="oděvy,rukavice,šaty,zimní rukav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88913"/>
            <a:ext cx="2058988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5" descr="čepice,domácnost,zimní čep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05562">
            <a:off x="3563938" y="3213100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0" descr="boty,chlapci,děti,dítka,galoše,kaluže,lidé,obuv,páni,sporty,volný č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08275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cs-CZ" sz="3200" b="1" smtClean="0"/>
              <a:t>Wetter</a:t>
            </a:r>
            <a:endParaRPr lang="cs-CZ" altLang="cs-CZ" sz="3200" b="1" smtClean="0"/>
          </a:p>
        </p:txBody>
      </p:sp>
      <p:sp>
        <p:nvSpPr>
          <p:cNvPr id="13316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de-DE" altLang="cs-CZ" sz="2000" b="1" smtClean="0"/>
              <a:t>Es ist neblig.</a:t>
            </a:r>
          </a:p>
          <a:p>
            <a:pPr eaLnBrk="1" hangingPunct="1"/>
            <a:r>
              <a:rPr lang="de-DE" altLang="cs-CZ" sz="2000" b="1" smtClean="0"/>
              <a:t>Es ist nass.</a:t>
            </a:r>
          </a:p>
          <a:p>
            <a:pPr lvl="1" eaLnBrk="1" hangingPunct="1"/>
            <a:r>
              <a:rPr lang="de-DE" altLang="cs-CZ" sz="2000" b="1" smtClean="0">
                <a:solidFill>
                  <a:schemeClr val="accent2"/>
                </a:solidFill>
              </a:rPr>
              <a:t>Überall sind Pfützen.</a:t>
            </a:r>
          </a:p>
          <a:p>
            <a:pPr eaLnBrk="1" hangingPunct="1"/>
            <a:r>
              <a:rPr lang="de-DE" altLang="cs-CZ" sz="2000" b="1" smtClean="0"/>
              <a:t>Es ist nasskalt.</a:t>
            </a:r>
          </a:p>
          <a:p>
            <a:pPr eaLnBrk="1" hangingPunct="1"/>
            <a:r>
              <a:rPr lang="de-DE" altLang="cs-CZ" sz="2000" b="1" smtClean="0"/>
              <a:t>Es ist feucht.</a:t>
            </a:r>
          </a:p>
          <a:p>
            <a:pPr eaLnBrk="1" hangingPunct="1"/>
            <a:endParaRPr lang="cs-CZ" altLang="cs-CZ" sz="2000" b="1" smtClean="0"/>
          </a:p>
        </p:txBody>
      </p:sp>
      <p:sp>
        <p:nvSpPr>
          <p:cNvPr id="13317" name="Line 17"/>
          <p:cNvSpPr>
            <a:spLocks noChangeShapeType="1"/>
          </p:cNvSpPr>
          <p:nvPr/>
        </p:nvSpPr>
        <p:spPr bwMode="auto">
          <a:xfrm>
            <a:off x="3635375" y="2708275"/>
            <a:ext cx="2087563" cy="1871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rgbClr val="FF0000"/>
                </a:solidFill>
              </a:rPr>
              <a:t>Neosobní podmět „es“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2400" b="1" smtClean="0"/>
              <a:t>Používáme tam, kde daný děj nevykonává ani člověk ani určitá věc.</a:t>
            </a:r>
            <a:r>
              <a:rPr lang="de-DE" altLang="cs-CZ" sz="2400" b="1" smtClean="0"/>
              <a:t> </a:t>
            </a:r>
            <a:r>
              <a:rPr lang="cs-CZ" altLang="cs-CZ" sz="2400" b="1" smtClean="0"/>
              <a:t>V češtině se jedná o „nevyjádřený podmět“.</a:t>
            </a:r>
          </a:p>
          <a:p>
            <a:pPr eaLnBrk="1" hangingPunct="1"/>
            <a:endParaRPr lang="cs-CZ" altLang="cs-CZ" sz="2400" b="1" smtClean="0"/>
          </a:p>
          <a:p>
            <a:pPr eaLnBrk="1" hangingPunct="1"/>
            <a:r>
              <a:rPr lang="de-DE" altLang="cs-CZ" sz="2400" b="1" smtClean="0">
                <a:solidFill>
                  <a:srgbClr val="FF0000"/>
                </a:solidFill>
              </a:rPr>
              <a:t>Es</a:t>
            </a:r>
            <a:r>
              <a:rPr lang="de-DE" altLang="cs-CZ" sz="2400" b="1" smtClean="0"/>
              <a:t> ist warm.</a:t>
            </a:r>
            <a:r>
              <a:rPr lang="cs-CZ" altLang="cs-CZ" sz="2400" b="1" smtClean="0"/>
              <a:t>	Je teplo.</a:t>
            </a:r>
            <a:r>
              <a:rPr lang="de-DE" altLang="cs-CZ" sz="2400" b="1" smtClean="0"/>
              <a:t/>
            </a:r>
            <a:br>
              <a:rPr lang="de-DE" altLang="cs-CZ" sz="2400" b="1" smtClean="0"/>
            </a:br>
            <a:r>
              <a:rPr lang="de-DE" altLang="cs-CZ" sz="2400" b="1" smtClean="0">
                <a:solidFill>
                  <a:srgbClr val="FF0000"/>
                </a:solidFill>
              </a:rPr>
              <a:t>Es</a:t>
            </a:r>
            <a:r>
              <a:rPr lang="de-DE" altLang="cs-CZ" sz="2400" b="1" smtClean="0"/>
              <a:t> ist kalt.</a:t>
            </a:r>
            <a:r>
              <a:rPr lang="cs-CZ" altLang="cs-CZ" sz="2400" b="1" smtClean="0"/>
              <a:t>	Je chladno / zima.</a:t>
            </a:r>
            <a:r>
              <a:rPr lang="de-DE" altLang="cs-CZ" sz="2400" b="1" smtClean="0"/>
              <a:t/>
            </a:r>
            <a:br>
              <a:rPr lang="de-DE" altLang="cs-CZ" sz="2400" b="1" smtClean="0"/>
            </a:br>
            <a:r>
              <a:rPr lang="de-DE" altLang="cs-CZ" sz="2400" b="1" smtClean="0">
                <a:solidFill>
                  <a:srgbClr val="FF0000"/>
                </a:solidFill>
              </a:rPr>
              <a:t>Es</a:t>
            </a:r>
            <a:r>
              <a:rPr lang="de-DE" altLang="cs-CZ" sz="2400" b="1" smtClean="0"/>
              <a:t> ist sonnig.</a:t>
            </a:r>
            <a:r>
              <a:rPr lang="cs-CZ" altLang="cs-CZ" sz="2400" b="1" smtClean="0"/>
              <a:t>	Je slunečno.</a:t>
            </a:r>
            <a:r>
              <a:rPr lang="de-DE" altLang="cs-CZ" sz="2400" b="1" smtClean="0"/>
              <a:t/>
            </a:r>
            <a:br>
              <a:rPr lang="de-DE" altLang="cs-CZ" sz="2400" b="1" smtClean="0"/>
            </a:br>
            <a:r>
              <a:rPr lang="de-DE" altLang="cs-CZ" sz="2400" b="1" smtClean="0">
                <a:solidFill>
                  <a:srgbClr val="FF0000"/>
                </a:solidFill>
              </a:rPr>
              <a:t>Es</a:t>
            </a:r>
            <a:r>
              <a:rPr lang="de-DE" altLang="cs-CZ" sz="2400" b="1" smtClean="0"/>
              <a:t> ist 7 Uhr.</a:t>
            </a:r>
            <a:r>
              <a:rPr lang="cs-CZ" altLang="cs-CZ" sz="2400" b="1" smtClean="0"/>
              <a:t>	Je 7 hodin.</a:t>
            </a:r>
          </a:p>
          <a:p>
            <a:pPr eaLnBrk="1" hangingPunct="1"/>
            <a:endParaRPr lang="cs-CZ" altLang="cs-CZ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133600"/>
            <a:ext cx="8229600" cy="2087563"/>
          </a:xfrm>
        </p:spPr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chemeClr val="accent2"/>
                </a:solidFill>
              </a:rPr>
              <a:t>Testujeme, jak jste dávali pozor.</a:t>
            </a:r>
            <a:br>
              <a:rPr lang="cs-CZ" altLang="cs-CZ" sz="3200" b="1" smtClean="0">
                <a:solidFill>
                  <a:schemeClr val="accent2"/>
                </a:solidFill>
              </a:rPr>
            </a:br>
            <a:endParaRPr lang="cs-CZ" altLang="cs-CZ" sz="32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400" b="1" smtClean="0">
                <a:solidFill>
                  <a:schemeClr val="accent2"/>
                </a:solidFill>
              </a:rPr>
              <a:t>Úloha 1:</a:t>
            </a:r>
            <a:r>
              <a:rPr lang="cs-CZ" altLang="cs-CZ" sz="2400" b="1" smtClean="0"/>
              <a:t/>
            </a:r>
            <a:br>
              <a:rPr lang="cs-CZ" altLang="cs-CZ" sz="2400" b="1" smtClean="0"/>
            </a:br>
            <a:r>
              <a:rPr lang="cs-CZ" altLang="cs-CZ" sz="2400" b="1" smtClean="0"/>
              <a:t>Doplňte chybějící údaje a napište celé věty do sešitů.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cs-CZ" sz="2800" b="1" smtClean="0"/>
              <a:t>Wir haben …………… Jahreszeiten. Es sind ………….., ……………, ………… und ………. .</a:t>
            </a:r>
          </a:p>
          <a:p>
            <a:pPr eaLnBrk="1" hangingPunct="1">
              <a:lnSpc>
                <a:spcPct val="90000"/>
              </a:lnSpc>
            </a:pPr>
            <a:endParaRPr lang="de-DE" altLang="cs-CZ" sz="2800" b="1" smtClean="0"/>
          </a:p>
          <a:p>
            <a:pPr eaLnBrk="1" hangingPunct="1">
              <a:lnSpc>
                <a:spcPct val="90000"/>
              </a:lnSpc>
            </a:pPr>
            <a:r>
              <a:rPr lang="de-DE" altLang="cs-CZ" sz="2800" b="1" smtClean="0">
                <a:solidFill>
                  <a:schemeClr val="accent2"/>
                </a:solidFill>
              </a:rPr>
              <a:t>Jede Jahreszeit dauert ………… Monate.</a:t>
            </a:r>
          </a:p>
          <a:p>
            <a:pPr eaLnBrk="1" hangingPunct="1">
              <a:lnSpc>
                <a:spcPct val="90000"/>
              </a:lnSpc>
            </a:pPr>
            <a:endParaRPr lang="de-DE" altLang="cs-CZ" sz="28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cs-CZ" sz="2800" b="1" smtClean="0"/>
              <a:t>Der Frühling beginnt am ….. ……………. .</a:t>
            </a:r>
          </a:p>
          <a:p>
            <a:pPr eaLnBrk="1" hangingPunct="1">
              <a:lnSpc>
                <a:spcPct val="90000"/>
              </a:lnSpc>
            </a:pPr>
            <a:endParaRPr lang="de-DE" altLang="cs-CZ" sz="2800" b="1" smtClean="0"/>
          </a:p>
          <a:p>
            <a:pPr eaLnBrk="1" hangingPunct="1">
              <a:lnSpc>
                <a:spcPct val="90000"/>
              </a:lnSpc>
            </a:pPr>
            <a:r>
              <a:rPr lang="de-DE" altLang="cs-CZ" sz="2800" b="1" smtClean="0">
                <a:solidFill>
                  <a:schemeClr val="accent2"/>
                </a:solidFill>
              </a:rPr>
              <a:t>Der 23. September ist der erste ……………… .</a:t>
            </a:r>
            <a:r>
              <a:rPr lang="de-DE" altLang="cs-CZ" sz="2800" b="1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>
                <a:solidFill>
                  <a:srgbClr val="FF0000"/>
                </a:solidFill>
              </a:rPr>
              <a:t>Zkoušejte vyjadřovat, kdy začínají i jiná roční období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smtClean="0">
                <a:solidFill>
                  <a:srgbClr val="FF0000"/>
                </a:solidFill>
              </a:rPr>
              <a:t>a kdy je jejich první 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chemeClr val="accent2"/>
                </a:solidFill>
              </a:rPr>
              <a:t>Úloha 2:</a:t>
            </a:r>
            <a:r>
              <a:rPr lang="cs-CZ" altLang="cs-CZ" sz="3200" b="1" smtClean="0"/>
              <a:t/>
            </a:r>
            <a:br>
              <a:rPr lang="cs-CZ" altLang="cs-CZ" sz="3200" b="1" smtClean="0"/>
            </a:br>
            <a:r>
              <a:rPr lang="cs-CZ" altLang="cs-CZ" sz="3200" b="1" smtClean="0"/>
              <a:t>Přeložte: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26924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na jaře		...................</a:t>
            </a:r>
          </a:p>
          <a:p>
            <a:pPr eaLnBrk="1" hangingPunct="1"/>
            <a:r>
              <a:rPr lang="cs-CZ" altLang="cs-CZ" b="1" smtClean="0"/>
              <a:t>v létě		...................</a:t>
            </a:r>
          </a:p>
          <a:p>
            <a:pPr eaLnBrk="1" hangingPunct="1"/>
            <a:r>
              <a:rPr lang="cs-CZ" altLang="cs-CZ" b="1" smtClean="0"/>
              <a:t>na podzim	...................</a:t>
            </a:r>
          </a:p>
          <a:p>
            <a:pPr eaLnBrk="1" hangingPunct="1"/>
            <a:r>
              <a:rPr lang="cs-CZ" altLang="cs-CZ" b="1" smtClean="0"/>
              <a:t>v zimě		...................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accent2"/>
                </a:solidFill>
              </a:rPr>
              <a:t>Úloha 3:</a:t>
            </a:r>
            <a:r>
              <a:rPr lang="cs-CZ" altLang="cs-CZ" sz="2800" b="1" smtClean="0"/>
              <a:t/>
            </a:r>
            <a:br>
              <a:rPr lang="cs-CZ" altLang="cs-CZ" sz="2800" b="1" smtClean="0"/>
            </a:br>
            <a:r>
              <a:rPr lang="cs-CZ" altLang="cs-CZ" sz="2800" b="1" smtClean="0"/>
              <a:t>Charakterizujte daný povětrnostní vliv:</a:t>
            </a:r>
            <a:br>
              <a:rPr lang="cs-CZ" altLang="cs-CZ" sz="2800" b="1" smtClean="0"/>
            </a:br>
            <a:r>
              <a:rPr lang="cs-CZ" altLang="cs-CZ" sz="1800" b="1" smtClean="0"/>
              <a:t>Pokud existuje více možností vyjádření, napište.</a:t>
            </a:r>
            <a:endParaRPr lang="cs-CZ" altLang="cs-CZ" sz="2800" b="1" smtClean="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349500"/>
            <a:ext cx="40386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1.</a:t>
            </a:r>
          </a:p>
        </p:txBody>
      </p:sp>
      <p:pic>
        <p:nvPicPr>
          <p:cNvPr id="18436" name="Picture 27" descr="dny,klimata,léta,nebeská tělesa,paprsky,počasí,příroda,roční období,slunce,sluneční paprsky,sluneční svit,slunečný,svět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3495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2. </a:t>
            </a:r>
          </a:p>
        </p:txBody>
      </p:sp>
      <p:pic>
        <p:nvPicPr>
          <p:cNvPr id="19459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4325937" cy="4325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3.</a:t>
            </a:r>
          </a:p>
        </p:txBody>
      </p:sp>
      <p:pic>
        <p:nvPicPr>
          <p:cNvPr id="20483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688" y="2060575"/>
            <a:ext cx="3170237" cy="3171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4"/>
          <p:cNvSpPr>
            <a:spLocks noGrp="1" noChangeArrowheads="1"/>
          </p:cNvSpPr>
          <p:nvPr>
            <p:ph type="title"/>
          </p:nvPr>
        </p:nvSpPr>
        <p:spPr>
          <a:xfrm>
            <a:off x="2246313" y="333375"/>
            <a:ext cx="4948237" cy="1143000"/>
          </a:xfrm>
        </p:spPr>
        <p:txBody>
          <a:bodyPr/>
          <a:lstStyle/>
          <a:p>
            <a:pPr eaLnBrk="1" hangingPunct="1"/>
            <a:r>
              <a:rPr lang="de-DE" altLang="cs-CZ" sz="3200" b="1" smtClean="0"/>
              <a:t>Jahreszeiten</a:t>
            </a:r>
            <a:endParaRPr lang="cs-CZ" altLang="cs-CZ" sz="3200" b="1" smtClean="0"/>
          </a:p>
        </p:txBody>
      </p:sp>
      <p:graphicFrame>
        <p:nvGraphicFramePr>
          <p:cNvPr id="2077" name="Group 29"/>
          <p:cNvGraphicFramePr>
            <a:graphicFrameLocks noGrp="1"/>
          </p:cNvGraphicFramePr>
          <p:nvPr>
            <p:ph sz="half" idx="1"/>
          </p:nvPr>
        </p:nvGraphicFramePr>
        <p:xfrm>
          <a:off x="457200" y="1711325"/>
          <a:ext cx="4038600" cy="4525963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Wann?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der Frühling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 Frühling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der Sommer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 Sommer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der Herbst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 Herbst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der Winter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 Winter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Diagram 1"/>
          <p:cNvGraphicFramePr/>
          <p:nvPr/>
        </p:nvGraphicFramePr>
        <p:xfrm>
          <a:off x="4643438" y="1628775"/>
          <a:ext cx="4032250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57" name="Rectangle 40"/>
          <p:cNvSpPr>
            <a:spLocks noChangeArrowheads="1"/>
          </p:cNvSpPr>
          <p:nvPr/>
        </p:nvSpPr>
        <p:spPr bwMode="auto">
          <a:xfrm>
            <a:off x="5795963" y="3500438"/>
            <a:ext cx="17272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cs-CZ" b="1"/>
              <a:t>sich wechseln</a:t>
            </a:r>
            <a:endParaRPr lang="cs-CZ" alt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4.</a:t>
            </a:r>
            <a:br>
              <a:rPr lang="cs-CZ" altLang="cs-CZ" b="1" smtClean="0"/>
            </a:br>
            <a:r>
              <a:rPr lang="cs-CZ" altLang="cs-CZ" b="1" smtClean="0"/>
              <a:t/>
            </a:r>
            <a:br>
              <a:rPr lang="cs-CZ" altLang="cs-CZ" b="1" smtClean="0"/>
            </a:br>
            <a:r>
              <a:rPr lang="cs-CZ" altLang="cs-CZ" b="1" smtClean="0"/>
              <a:t/>
            </a:r>
            <a:br>
              <a:rPr lang="cs-CZ" altLang="cs-CZ" b="1" smtClean="0"/>
            </a:br>
            <a:r>
              <a:rPr lang="cs-CZ" altLang="cs-CZ" b="1" smtClean="0"/>
              <a:t>Opak je:</a:t>
            </a:r>
          </a:p>
          <a:p>
            <a:pPr eaLnBrk="1" hangingPunct="1">
              <a:buFontTx/>
              <a:buNone/>
            </a:pPr>
            <a:r>
              <a:rPr lang="cs-CZ" altLang="cs-CZ" b="1" smtClean="0"/>
              <a:t>5.</a:t>
            </a:r>
          </a:p>
        </p:txBody>
      </p:sp>
      <p:pic>
        <p:nvPicPr>
          <p:cNvPr id="2150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00213"/>
            <a:ext cx="3846513" cy="3856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6.</a:t>
            </a:r>
          </a:p>
        </p:txBody>
      </p:sp>
      <p:pic>
        <p:nvPicPr>
          <p:cNvPr id="22531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2314575"/>
            <a:ext cx="3095625" cy="3097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7.</a:t>
            </a:r>
          </a:p>
        </p:txBody>
      </p:sp>
      <p:pic>
        <p:nvPicPr>
          <p:cNvPr id="2355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89138"/>
            <a:ext cx="3494087" cy="3494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8.</a:t>
            </a:r>
          </a:p>
        </p:txBody>
      </p:sp>
      <p:pic>
        <p:nvPicPr>
          <p:cNvPr id="24579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989138"/>
            <a:ext cx="3487737" cy="3494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9.</a:t>
            </a:r>
          </a:p>
        </p:txBody>
      </p:sp>
      <p:pic>
        <p:nvPicPr>
          <p:cNvPr id="25603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060575"/>
            <a:ext cx="3422650" cy="3422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smtClean="0"/>
              <a:t>10.</a:t>
            </a:r>
          </a:p>
        </p:txBody>
      </p:sp>
      <p:pic>
        <p:nvPicPr>
          <p:cNvPr id="2662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94527">
            <a:off x="776288" y="1882775"/>
            <a:ext cx="3630612" cy="3630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Řešení úlohy 1: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noFill/>
        </p:spPr>
        <p:txBody>
          <a:bodyPr/>
          <a:lstStyle/>
          <a:p>
            <a:pPr eaLnBrk="1" hangingPunct="1"/>
            <a:r>
              <a:rPr lang="de-DE" altLang="cs-CZ" sz="2800" b="1" smtClean="0"/>
              <a:t>Wir haben </a:t>
            </a:r>
            <a:r>
              <a:rPr lang="de-DE" altLang="cs-CZ" sz="2800" b="1" smtClean="0">
                <a:solidFill>
                  <a:srgbClr val="FF0000"/>
                </a:solidFill>
              </a:rPr>
              <a:t>vier</a:t>
            </a:r>
            <a:r>
              <a:rPr lang="de-DE" altLang="cs-CZ" sz="2800" b="1" smtClean="0"/>
              <a:t> Jahreszeiten. Es sind</a:t>
            </a:r>
            <a:r>
              <a:rPr lang="cs-CZ" altLang="cs-CZ" sz="2800" b="1" smtClean="0"/>
              <a:t> </a:t>
            </a:r>
            <a:r>
              <a:rPr lang="de-DE" altLang="cs-CZ" sz="2800" b="1" smtClean="0">
                <a:solidFill>
                  <a:srgbClr val="FF0000"/>
                </a:solidFill>
              </a:rPr>
              <a:t>Frühling, Sommer, Herbst</a:t>
            </a:r>
            <a:r>
              <a:rPr lang="de-DE" altLang="cs-CZ" sz="2800" b="1" smtClean="0"/>
              <a:t> und </a:t>
            </a:r>
            <a:r>
              <a:rPr lang="de-DE" altLang="cs-CZ" sz="2800" b="1" smtClean="0">
                <a:solidFill>
                  <a:srgbClr val="FF0000"/>
                </a:solidFill>
              </a:rPr>
              <a:t>Winter</a:t>
            </a:r>
            <a:r>
              <a:rPr lang="de-DE" altLang="cs-CZ" sz="2800" b="1" smtClean="0"/>
              <a:t> .</a:t>
            </a:r>
          </a:p>
          <a:p>
            <a:pPr eaLnBrk="1" hangingPunct="1"/>
            <a:endParaRPr lang="de-DE" altLang="cs-CZ" sz="2800" b="1" smtClean="0"/>
          </a:p>
          <a:p>
            <a:pPr eaLnBrk="1" hangingPunct="1"/>
            <a:r>
              <a:rPr lang="de-DE" altLang="cs-CZ" sz="2800" b="1" smtClean="0"/>
              <a:t>Jede Jahreszeit dauert </a:t>
            </a:r>
            <a:r>
              <a:rPr lang="de-DE" altLang="cs-CZ" sz="2800" b="1" smtClean="0">
                <a:solidFill>
                  <a:srgbClr val="FF0000"/>
                </a:solidFill>
              </a:rPr>
              <a:t>drei </a:t>
            </a:r>
            <a:r>
              <a:rPr lang="de-DE" altLang="cs-CZ" sz="2800" b="1" smtClean="0"/>
              <a:t>Monate.</a:t>
            </a:r>
          </a:p>
          <a:p>
            <a:pPr eaLnBrk="1" hangingPunct="1"/>
            <a:endParaRPr lang="de-DE" altLang="cs-CZ" sz="2800" b="1" smtClean="0"/>
          </a:p>
          <a:p>
            <a:pPr eaLnBrk="1" hangingPunct="1"/>
            <a:r>
              <a:rPr lang="de-DE" altLang="cs-CZ" sz="2800" b="1" smtClean="0"/>
              <a:t>Der Frühling beginnt am </a:t>
            </a:r>
            <a:r>
              <a:rPr lang="de-DE" altLang="cs-CZ" sz="2800" b="1" smtClean="0">
                <a:solidFill>
                  <a:srgbClr val="FF0000"/>
                </a:solidFill>
              </a:rPr>
              <a:t>21. März</a:t>
            </a:r>
            <a:r>
              <a:rPr lang="de-DE" altLang="cs-CZ" sz="2800" b="1" smtClean="0"/>
              <a:t> .</a:t>
            </a:r>
          </a:p>
          <a:p>
            <a:pPr eaLnBrk="1" hangingPunct="1"/>
            <a:endParaRPr lang="de-DE" altLang="cs-CZ" sz="2800" b="1" smtClean="0"/>
          </a:p>
          <a:p>
            <a:pPr eaLnBrk="1" hangingPunct="1"/>
            <a:r>
              <a:rPr lang="de-DE" altLang="cs-CZ" sz="2800" b="1" smtClean="0"/>
              <a:t>Der 23. September ist der erste </a:t>
            </a:r>
            <a:r>
              <a:rPr lang="de-DE" altLang="cs-CZ" sz="2800" b="1" smtClean="0">
                <a:solidFill>
                  <a:srgbClr val="FF0000"/>
                </a:solidFill>
              </a:rPr>
              <a:t>Herbsttag</a:t>
            </a:r>
            <a:r>
              <a:rPr lang="de-DE" altLang="cs-CZ" sz="2800" b="1" smtClean="0"/>
              <a:t>. </a:t>
            </a:r>
          </a:p>
          <a:p>
            <a:pPr eaLnBrk="1" hangingPunct="1">
              <a:buFontTx/>
              <a:buNone/>
            </a:pPr>
            <a:endParaRPr lang="cs-CZ" altLang="cs-CZ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Řešení úlohy 2: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295275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/>
              <a:t>na jaře		</a:t>
            </a:r>
            <a:r>
              <a:rPr lang="de-DE" altLang="cs-CZ" b="1" smtClean="0">
                <a:solidFill>
                  <a:srgbClr val="FF0000"/>
                </a:solidFill>
              </a:rPr>
              <a:t>im Frühling</a:t>
            </a:r>
            <a:endParaRPr lang="cs-CZ" altLang="cs-CZ" b="1" smtClean="0"/>
          </a:p>
          <a:p>
            <a:pPr eaLnBrk="1" hangingPunct="1"/>
            <a:r>
              <a:rPr lang="cs-CZ" altLang="cs-CZ" b="1" smtClean="0"/>
              <a:t>v létě		</a:t>
            </a:r>
            <a:r>
              <a:rPr lang="de-DE" altLang="cs-CZ" b="1" smtClean="0">
                <a:solidFill>
                  <a:srgbClr val="FF0000"/>
                </a:solidFill>
              </a:rPr>
              <a:t>im Sommer</a:t>
            </a:r>
            <a:endParaRPr lang="cs-CZ" altLang="cs-CZ" b="1" smtClean="0"/>
          </a:p>
          <a:p>
            <a:pPr eaLnBrk="1" hangingPunct="1"/>
            <a:r>
              <a:rPr lang="cs-CZ" altLang="cs-CZ" b="1" smtClean="0"/>
              <a:t>na podzim	</a:t>
            </a:r>
            <a:r>
              <a:rPr lang="de-DE" altLang="cs-CZ" b="1" smtClean="0">
                <a:solidFill>
                  <a:srgbClr val="FF0000"/>
                </a:solidFill>
              </a:rPr>
              <a:t>im Herbst</a:t>
            </a:r>
            <a:endParaRPr lang="cs-CZ" altLang="cs-CZ" b="1" smtClean="0"/>
          </a:p>
          <a:p>
            <a:pPr eaLnBrk="1" hangingPunct="1"/>
            <a:r>
              <a:rPr lang="cs-CZ" altLang="cs-CZ" b="1" smtClean="0"/>
              <a:t>v zimě		</a:t>
            </a:r>
            <a:r>
              <a:rPr lang="de-DE" altLang="cs-CZ" b="1" smtClean="0">
                <a:solidFill>
                  <a:srgbClr val="FF0000"/>
                </a:solidFill>
              </a:rPr>
              <a:t>im Winter</a:t>
            </a:r>
            <a:endParaRPr lang="cs-CZ" altLang="cs-CZ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smtClean="0"/>
              <a:t>Řešení úlohy 3.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b="1" smtClean="0"/>
              <a:t>1.</a:t>
            </a:r>
          </a:p>
          <a:p>
            <a:pPr eaLnBrk="1" hangingPunct="1"/>
            <a:r>
              <a:rPr lang="de-DE" altLang="cs-CZ" sz="2400" b="1" smtClean="0"/>
              <a:t>Es ist sonnig.</a:t>
            </a:r>
          </a:p>
          <a:p>
            <a:pPr eaLnBrk="1" hangingPunct="1"/>
            <a:r>
              <a:rPr lang="de-DE" altLang="cs-CZ" sz="2400" b="1" smtClean="0"/>
              <a:t>Die Sonne scheint.</a:t>
            </a:r>
          </a:p>
          <a:p>
            <a:pPr eaLnBrk="1" hangingPunct="1"/>
            <a:r>
              <a:rPr lang="de-DE" altLang="cs-CZ" sz="2400" b="1" smtClean="0"/>
              <a:t>Der Himmel ist wolkenlos.</a:t>
            </a:r>
          </a:p>
          <a:p>
            <a:pPr eaLnBrk="1" hangingPunct="1"/>
            <a:r>
              <a:rPr lang="de-DE" altLang="cs-CZ" sz="2400" b="1" smtClean="0"/>
              <a:t>Es ist heiter.</a:t>
            </a:r>
            <a:endParaRPr lang="cs-CZ" altLang="cs-CZ" sz="2400" b="1" smtClean="0"/>
          </a:p>
          <a:p>
            <a:pPr eaLnBrk="1" hangingPunct="1"/>
            <a:r>
              <a:rPr lang="de-DE" altLang="cs-CZ" sz="2400" b="1" smtClean="0"/>
              <a:t>Es gibt große Hitze.</a:t>
            </a:r>
            <a:endParaRPr lang="cs-CZ" altLang="cs-CZ" sz="2400" b="1" smtClean="0"/>
          </a:p>
          <a:p>
            <a:pPr eaLnBrk="1" hangingPunct="1">
              <a:buFontTx/>
              <a:buNone/>
            </a:pPr>
            <a:endParaRPr lang="cs-CZ" altLang="cs-CZ" sz="2400" b="1" smtClean="0"/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altLang="cs-CZ" sz="2400" b="1" smtClean="0"/>
              <a:t>2.</a:t>
            </a:r>
          </a:p>
          <a:p>
            <a:pPr eaLnBrk="1" hangingPunct="1"/>
            <a:r>
              <a:rPr lang="de-DE" altLang="cs-CZ" sz="2400" b="1" smtClean="0"/>
              <a:t>Es ist halbheiter.</a:t>
            </a:r>
          </a:p>
          <a:p>
            <a:pPr eaLnBrk="1" hangingPunct="1">
              <a:buFontTx/>
              <a:buNone/>
            </a:pPr>
            <a:endParaRPr lang="cs-CZ" altLang="cs-CZ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altLang="cs-CZ" sz="2400" b="1" smtClean="0"/>
              <a:t>3.</a:t>
            </a:r>
          </a:p>
          <a:p>
            <a:pPr eaLnBrk="1" hangingPunct="1"/>
            <a:r>
              <a:rPr lang="de-DE" altLang="cs-CZ" sz="2400" b="1" smtClean="0"/>
              <a:t>Es ist bewölkt.</a:t>
            </a:r>
          </a:p>
          <a:p>
            <a:pPr eaLnBrk="1" hangingPunct="1"/>
            <a:r>
              <a:rPr lang="de-DE" altLang="cs-CZ" sz="2400" b="1" smtClean="0"/>
              <a:t>Der Himmel ist grau.</a:t>
            </a:r>
            <a:endParaRPr lang="cs-CZ" altLang="cs-CZ" sz="2400" b="1" smtClean="0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altLang="cs-CZ" sz="2400" b="1" smtClean="0"/>
              <a:t>4.</a:t>
            </a:r>
          </a:p>
          <a:p>
            <a:pPr eaLnBrk="1" hangingPunct="1"/>
            <a:r>
              <a:rPr lang="de-DE" altLang="cs-CZ" sz="2400" b="1" smtClean="0"/>
              <a:t>Es ist windig.</a:t>
            </a:r>
          </a:p>
          <a:p>
            <a:pPr eaLnBrk="1" hangingPunct="1">
              <a:buFontTx/>
              <a:buNone/>
            </a:pPr>
            <a:endParaRPr lang="cs-CZ" altLang="cs-CZ" sz="2400" b="1" smtClean="0"/>
          </a:p>
          <a:p>
            <a:pPr eaLnBrk="1" hangingPunct="1">
              <a:buFontTx/>
              <a:buNone/>
            </a:pPr>
            <a:r>
              <a:rPr lang="de-DE" altLang="cs-CZ" sz="2400" b="1" smtClean="0"/>
              <a:t>5.</a:t>
            </a:r>
            <a:endParaRPr lang="cs-CZ" altLang="cs-CZ" sz="2400" b="1" smtClean="0"/>
          </a:p>
          <a:p>
            <a:pPr eaLnBrk="1" hangingPunct="1"/>
            <a:r>
              <a:rPr lang="de-DE" altLang="cs-CZ" sz="2400" b="1" smtClean="0"/>
              <a:t>Es ist windstill.</a:t>
            </a:r>
          </a:p>
          <a:p>
            <a:pPr eaLnBrk="1" hangingPunct="1">
              <a:buFontTx/>
              <a:buNone/>
            </a:pPr>
            <a:endParaRPr lang="cs-CZ" altLang="cs-CZ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cs-CZ" sz="3200" b="1" smtClean="0"/>
              <a:t>Jahreszeiten</a:t>
            </a:r>
            <a:endParaRPr lang="cs-CZ" altLang="cs-CZ" sz="3200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3771900"/>
          </a:xfrm>
        </p:spPr>
        <p:txBody>
          <a:bodyPr/>
          <a:lstStyle/>
          <a:p>
            <a:pPr eaLnBrk="1" hangingPunct="1"/>
            <a:r>
              <a:rPr lang="de-DE" altLang="cs-CZ" sz="2800" b="1" smtClean="0"/>
              <a:t>Charakteristik</a:t>
            </a:r>
          </a:p>
          <a:p>
            <a:pPr eaLnBrk="1" hangingPunct="1"/>
            <a:endParaRPr lang="de-DE" altLang="cs-CZ" sz="2800" b="1" smtClean="0"/>
          </a:p>
          <a:p>
            <a:pPr eaLnBrk="1" hangingPunct="1"/>
            <a:r>
              <a:rPr lang="de-DE" altLang="cs-CZ" sz="2800" b="1" smtClean="0"/>
              <a:t>Wetter</a:t>
            </a:r>
          </a:p>
          <a:p>
            <a:pPr eaLnBrk="1" hangingPunct="1"/>
            <a:endParaRPr lang="de-DE" altLang="cs-CZ" sz="2800" b="1" smtClean="0"/>
          </a:p>
          <a:p>
            <a:pPr eaLnBrk="1" hangingPunct="1"/>
            <a:r>
              <a:rPr lang="de-DE" altLang="cs-CZ" sz="2800" b="1" smtClean="0"/>
              <a:t>Mensch und Jahreszeit</a:t>
            </a:r>
          </a:p>
          <a:p>
            <a:pPr eaLnBrk="1" hangingPunct="1"/>
            <a:endParaRPr lang="de-DE" altLang="cs-CZ" sz="2800" b="1" smtClean="0"/>
          </a:p>
          <a:p>
            <a:pPr eaLnBrk="1" hangingPunct="1"/>
            <a:r>
              <a:rPr lang="de-DE" altLang="cs-CZ" sz="2800" b="1" smtClean="0"/>
              <a:t>Natur</a:t>
            </a:r>
          </a:p>
          <a:p>
            <a:pPr eaLnBrk="1" hangingPunct="1"/>
            <a:endParaRPr lang="de-DE" altLang="cs-CZ" sz="2800" b="1" smtClean="0"/>
          </a:p>
          <a:p>
            <a:pPr eaLnBrk="1" hangingPunct="1"/>
            <a:endParaRPr lang="cs-CZ" altLang="cs-CZ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cs-CZ" sz="2400" b="1" smtClean="0"/>
              <a:t>6.</a:t>
            </a:r>
          </a:p>
          <a:p>
            <a:pPr eaLnBrk="1" hangingPunct="1"/>
            <a:r>
              <a:rPr lang="de-DE" altLang="cs-CZ" sz="2400" b="1" smtClean="0"/>
              <a:t>Es ist regnerisch.</a:t>
            </a:r>
          </a:p>
          <a:p>
            <a:pPr eaLnBrk="1" hangingPunct="1"/>
            <a:r>
              <a:rPr lang="de-DE" altLang="cs-CZ" sz="2400" b="1" smtClean="0"/>
              <a:t>Es regnet.</a:t>
            </a:r>
            <a:endParaRPr lang="cs-CZ" altLang="cs-CZ" sz="2400" b="1" smtClean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cs-CZ" sz="2400" b="1" smtClean="0"/>
              <a:t>7.</a:t>
            </a:r>
          </a:p>
          <a:p>
            <a:pPr eaLnBrk="1" hangingPunct="1"/>
            <a:r>
              <a:rPr lang="de-DE" altLang="cs-CZ" sz="2400" b="1" smtClean="0"/>
              <a:t>Es kommt Gewitter.</a:t>
            </a:r>
          </a:p>
          <a:p>
            <a:pPr eaLnBrk="1" hangingPunct="1"/>
            <a:r>
              <a:rPr lang="de-DE" altLang="cs-CZ" sz="2400" b="1" smtClean="0"/>
              <a:t>Es blitzt und (es) donnert.</a:t>
            </a:r>
          </a:p>
          <a:p>
            <a:pPr eaLnBrk="1" hangingPunct="1"/>
            <a:r>
              <a:rPr lang="de-DE" altLang="cs-CZ" sz="2400" b="1" smtClean="0"/>
              <a:t>Wir sehen Blitze und (wir) hören Donner.</a:t>
            </a:r>
            <a:endParaRPr lang="cs-CZ" altLang="cs-CZ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cs-CZ" sz="2400" b="1" smtClean="0"/>
              <a:t>8.</a:t>
            </a:r>
          </a:p>
          <a:p>
            <a:pPr eaLnBrk="1" hangingPunct="1"/>
            <a:r>
              <a:rPr lang="de-DE" altLang="cs-CZ" sz="2400" b="1" smtClean="0"/>
              <a:t>der Regenbogen</a:t>
            </a:r>
          </a:p>
          <a:p>
            <a:pPr eaLnBrk="1" hangingPunct="1"/>
            <a:r>
              <a:rPr lang="de-DE" altLang="cs-CZ" sz="2400" b="1" smtClean="0"/>
              <a:t>Wenn die Sonne scheint und dabei es regnet, sehen wir am Himmel den Regenbogen.</a:t>
            </a:r>
          </a:p>
          <a:p>
            <a:pPr eaLnBrk="1" hangingPunct="1"/>
            <a:r>
              <a:rPr lang="de-DE" altLang="cs-CZ" sz="2400" b="1" smtClean="0"/>
              <a:t>Der Regenbogen hat viele Farben. Er ist z.B. rot, gelb, blau, grün, …</a:t>
            </a:r>
          </a:p>
          <a:p>
            <a:pPr eaLnBrk="1" hangingPunct="1"/>
            <a:endParaRPr lang="cs-CZ" altLang="cs-CZ" sz="2400" smtClean="0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altLang="cs-CZ" sz="2400" b="1" smtClean="0"/>
              <a:t>9.</a:t>
            </a:r>
          </a:p>
          <a:p>
            <a:pPr eaLnBrk="1" hangingPunct="1"/>
            <a:r>
              <a:rPr lang="de-DE" altLang="cs-CZ" sz="2400" b="1" smtClean="0"/>
              <a:t>Es schneit.</a:t>
            </a:r>
            <a:endParaRPr lang="cs-CZ" altLang="cs-CZ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altLang="cs-CZ" sz="2400" b="1" smtClean="0"/>
              <a:t>10.</a:t>
            </a:r>
          </a:p>
          <a:p>
            <a:pPr eaLnBrk="1" hangingPunct="1"/>
            <a:r>
              <a:rPr lang="de-DE" altLang="cs-CZ" sz="2400" b="1" smtClean="0"/>
              <a:t>Es friert.</a:t>
            </a:r>
          </a:p>
          <a:p>
            <a:pPr eaLnBrk="1" hangingPunct="1"/>
            <a:r>
              <a:rPr lang="de-DE" altLang="cs-CZ" sz="2400" b="1" smtClean="0"/>
              <a:t>Von den Dächern hängen Eiszapfen.</a:t>
            </a:r>
            <a:endParaRPr lang="cs-CZ" altLang="cs-CZ" sz="2400" b="1" smtClean="0"/>
          </a:p>
        </p:txBody>
      </p:sp>
      <p:sp>
        <p:nvSpPr>
          <p:cNvPr id="3379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cs-CZ" sz="2400" b="1" smtClean="0">
                <a:solidFill>
                  <a:srgbClr val="FF0000"/>
                </a:solidFill>
              </a:rPr>
              <a:t>Bist du mit dir selbst zufrieden?</a:t>
            </a:r>
          </a:p>
          <a:p>
            <a:pPr eaLnBrk="1" hangingPunct="1">
              <a:buFontTx/>
              <a:buNone/>
            </a:pPr>
            <a:r>
              <a:rPr lang="de-DE" altLang="cs-CZ" b="1" i="1" smtClean="0">
                <a:solidFill>
                  <a:srgbClr val="FF0000"/>
                </a:solidFill>
              </a:rPr>
              <a:t>Ob ja, gratuliere ich dir!!!</a:t>
            </a:r>
          </a:p>
          <a:p>
            <a:pPr eaLnBrk="1" hangingPunct="1">
              <a:buFontTx/>
              <a:buNone/>
            </a:pPr>
            <a:r>
              <a:rPr lang="de-DE" altLang="cs-CZ" sz="2400" b="1" smtClean="0">
                <a:solidFill>
                  <a:schemeClr val="accent2"/>
                </a:solidFill>
              </a:rPr>
              <a:t>Jetzt verstehst du sicher die Wettervorhersage im Radio, im Fernseher, in der Zeitung oder im Internet!!!</a:t>
            </a:r>
            <a:endParaRPr lang="cs-CZ" altLang="cs-CZ" sz="24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cs-CZ" sz="3200" b="1" smtClean="0"/>
              <a:t>Charakteristik</a:t>
            </a:r>
            <a:endParaRPr lang="cs-CZ" altLang="cs-CZ" sz="3200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3270250"/>
          </a:xfrm>
        </p:spPr>
        <p:txBody>
          <a:bodyPr/>
          <a:lstStyle/>
          <a:p>
            <a:pPr eaLnBrk="1" hangingPunct="1"/>
            <a:r>
              <a:rPr lang="de-DE" altLang="cs-CZ" sz="2800" b="1" smtClean="0"/>
              <a:t>Wann beginnt der Frühling, …..?</a:t>
            </a:r>
          </a:p>
          <a:p>
            <a:pPr eaLnBrk="1" hangingPunct="1">
              <a:buFontTx/>
              <a:buNone/>
            </a:pPr>
            <a:r>
              <a:rPr lang="de-DE" altLang="cs-CZ" sz="2800" b="1" smtClean="0"/>
              <a:t>(</a:t>
            </a:r>
            <a:r>
              <a:rPr lang="de-DE" altLang="cs-CZ" sz="2800" b="1" smtClean="0">
                <a:solidFill>
                  <a:srgbClr val="FF0000"/>
                </a:solidFill>
              </a:rPr>
              <a:t>im </a:t>
            </a:r>
            <a:r>
              <a:rPr lang="de-DE" altLang="cs-CZ" sz="2800" b="1" smtClean="0"/>
              <a:t>März, ……)</a:t>
            </a:r>
          </a:p>
          <a:p>
            <a:pPr eaLnBrk="1" hangingPunct="1"/>
            <a:r>
              <a:rPr lang="de-DE" altLang="cs-CZ" sz="2800" b="1" smtClean="0"/>
              <a:t>Wie lange dauert der Frühling, ….?</a:t>
            </a:r>
          </a:p>
          <a:p>
            <a:pPr eaLnBrk="1" hangingPunct="1">
              <a:buFontTx/>
              <a:buNone/>
            </a:pPr>
            <a:endParaRPr lang="de-DE" altLang="cs-CZ" sz="2800" b="1" smtClean="0"/>
          </a:p>
          <a:p>
            <a:pPr eaLnBrk="1" hangingPunct="1"/>
            <a:r>
              <a:rPr lang="de-DE" altLang="cs-CZ" sz="2800" b="1" smtClean="0"/>
              <a:t>Wann ist der erste Frühlingstag, …..?</a:t>
            </a:r>
          </a:p>
          <a:p>
            <a:pPr eaLnBrk="1" hangingPunct="1">
              <a:buFontTx/>
              <a:buNone/>
            </a:pPr>
            <a:r>
              <a:rPr lang="de-DE" altLang="cs-CZ" sz="2800" b="1" smtClean="0"/>
              <a:t>(</a:t>
            </a:r>
            <a:r>
              <a:rPr lang="de-DE" altLang="cs-CZ" sz="2800" b="1" smtClean="0">
                <a:solidFill>
                  <a:srgbClr val="FF0000"/>
                </a:solidFill>
              </a:rPr>
              <a:t>am </a:t>
            </a:r>
            <a:r>
              <a:rPr lang="de-DE" altLang="cs-CZ" sz="2800" b="1" smtClean="0"/>
              <a:t>…..)</a:t>
            </a:r>
            <a:endParaRPr lang="cs-CZ" altLang="cs-CZ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de-DE" altLang="cs-CZ" sz="3200" b="1" smtClean="0">
                <a:solidFill>
                  <a:srgbClr val="FF0000"/>
                </a:solidFill>
              </a:rPr>
              <a:t>im – am - um</a:t>
            </a:r>
            <a:endParaRPr lang="cs-CZ" altLang="cs-CZ" sz="3200" b="1" smtClean="0">
              <a:solidFill>
                <a:srgbClr val="FF0000"/>
              </a:solidFill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cs-CZ" sz="2400" b="1" smtClean="0">
                <a:solidFill>
                  <a:srgbClr val="FF0000"/>
                </a:solidFill>
              </a:rPr>
              <a:t>im</a:t>
            </a:r>
            <a:r>
              <a:rPr lang="de-DE" altLang="cs-CZ" sz="2400" b="1" smtClean="0"/>
              <a:t>		</a:t>
            </a:r>
            <a:r>
              <a:rPr lang="cs-CZ" altLang="cs-CZ" sz="2400" b="1" smtClean="0">
                <a:solidFill>
                  <a:schemeClr val="accent2"/>
                </a:solidFill>
              </a:rPr>
              <a:t>u všech měsíců v roce</a:t>
            </a:r>
            <a:r>
              <a:rPr lang="de-DE" altLang="cs-CZ" sz="2400" b="1" smtClean="0">
                <a:solidFill>
                  <a:schemeClr val="accent2"/>
                </a:solidFill>
              </a:rPr>
              <a:t> (im Januar, …)</a:t>
            </a:r>
            <a:r>
              <a:rPr lang="cs-CZ" altLang="cs-CZ" sz="2400" b="1" smtClean="0">
                <a:solidFill>
                  <a:schemeClr val="accent2"/>
                </a:solidFill>
              </a:rPr>
              <a:t/>
            </a:r>
            <a:br>
              <a:rPr lang="cs-CZ" altLang="cs-CZ" sz="2400" b="1" smtClean="0">
                <a:solidFill>
                  <a:schemeClr val="accent2"/>
                </a:solidFill>
              </a:rPr>
            </a:br>
            <a:r>
              <a:rPr lang="cs-CZ" altLang="cs-CZ" sz="2400" b="1" smtClean="0">
                <a:solidFill>
                  <a:schemeClr val="accent2"/>
                </a:solidFill>
              </a:rPr>
              <a:t>		u všech ročních období</a:t>
            </a:r>
            <a:r>
              <a:rPr lang="de-DE" altLang="cs-CZ" sz="2400" b="1" smtClean="0">
                <a:solidFill>
                  <a:schemeClr val="accent2"/>
                </a:solidFill>
              </a:rPr>
              <a:t> (im Frühling, …)</a:t>
            </a:r>
            <a:r>
              <a:rPr lang="cs-CZ" altLang="cs-CZ" sz="2400" b="1" smtClean="0"/>
              <a:t>		„místní předložka“</a:t>
            </a:r>
            <a:r>
              <a:rPr lang="de-DE" altLang="cs-CZ" sz="2400" b="1" smtClean="0"/>
              <a:t> (im Geschäft, …)</a:t>
            </a:r>
            <a:endParaRPr lang="cs-CZ" altLang="cs-CZ" sz="2400" b="1" smtClean="0"/>
          </a:p>
          <a:p>
            <a:pPr eaLnBrk="1" hangingPunct="1"/>
            <a:endParaRPr lang="cs-CZ" altLang="cs-CZ" sz="2400" b="1" smtClean="0"/>
          </a:p>
          <a:p>
            <a:pPr eaLnBrk="1" hangingPunct="1"/>
            <a:r>
              <a:rPr lang="cs-CZ" altLang="cs-CZ" sz="2400" b="1" smtClean="0">
                <a:solidFill>
                  <a:srgbClr val="FF0000"/>
                </a:solidFill>
              </a:rPr>
              <a:t>a</a:t>
            </a:r>
            <a:r>
              <a:rPr lang="de-DE" altLang="cs-CZ" sz="2400" b="1" smtClean="0">
                <a:solidFill>
                  <a:srgbClr val="FF0000"/>
                </a:solidFill>
              </a:rPr>
              <a:t>m</a:t>
            </a:r>
            <a:r>
              <a:rPr lang="de-DE" altLang="cs-CZ" sz="2400" b="1" smtClean="0"/>
              <a:t>		</a:t>
            </a:r>
            <a:r>
              <a:rPr lang="cs-CZ" altLang="cs-CZ" sz="2400" b="1" smtClean="0"/>
              <a:t>u denních dob</a:t>
            </a:r>
            <a:r>
              <a:rPr lang="de-DE" altLang="cs-CZ" sz="2400" b="1" smtClean="0"/>
              <a:t> (am Morgen, …)</a:t>
            </a:r>
            <a:r>
              <a:rPr lang="cs-CZ" altLang="cs-CZ" sz="2400" b="1" smtClean="0"/>
              <a:t>	</a:t>
            </a:r>
            <a:r>
              <a:rPr lang="de-DE" altLang="cs-CZ" sz="2400" b="1" smtClean="0"/>
              <a:t/>
            </a:r>
            <a:br>
              <a:rPr lang="de-DE" altLang="cs-CZ" sz="2400" b="1" smtClean="0"/>
            </a:br>
            <a:r>
              <a:rPr lang="de-DE" altLang="cs-CZ" sz="2400" b="1" smtClean="0"/>
              <a:t>		</a:t>
            </a:r>
            <a:r>
              <a:rPr lang="cs-CZ" altLang="cs-CZ" sz="2400" b="1" smtClean="0"/>
              <a:t>u dnů v týdnu</a:t>
            </a:r>
            <a:r>
              <a:rPr lang="de-DE" altLang="cs-CZ" sz="2400" b="1" smtClean="0"/>
              <a:t> (am Montag, …)</a:t>
            </a:r>
            <a:r>
              <a:rPr lang="cs-CZ" altLang="cs-CZ" sz="2400" b="1" smtClean="0"/>
              <a:t>		</a:t>
            </a:r>
            <a:r>
              <a:rPr lang="de-DE" altLang="cs-CZ" sz="2400" b="1" smtClean="0"/>
              <a:t>		</a:t>
            </a:r>
            <a:r>
              <a:rPr lang="cs-CZ" altLang="cs-CZ" sz="2400" b="1" smtClean="0"/>
              <a:t>„místní předložka“</a:t>
            </a:r>
            <a:r>
              <a:rPr lang="de-DE" altLang="cs-CZ" sz="2400" b="1" smtClean="0"/>
              <a:t> (am Fenster, …)</a:t>
            </a:r>
            <a:endParaRPr lang="cs-CZ" altLang="cs-CZ" sz="2400" b="1" smtClean="0"/>
          </a:p>
          <a:p>
            <a:pPr eaLnBrk="1" hangingPunct="1"/>
            <a:endParaRPr lang="cs-CZ" altLang="cs-CZ" sz="2400" b="1" smtClean="0"/>
          </a:p>
          <a:p>
            <a:pPr eaLnBrk="1" hangingPunct="1"/>
            <a:r>
              <a:rPr lang="cs-CZ" altLang="cs-CZ" sz="2400" b="1" smtClean="0">
                <a:solidFill>
                  <a:srgbClr val="FF0000"/>
                </a:solidFill>
              </a:rPr>
              <a:t>u</a:t>
            </a:r>
            <a:r>
              <a:rPr lang="de-DE" altLang="cs-CZ" sz="2400" b="1" smtClean="0">
                <a:solidFill>
                  <a:srgbClr val="FF0000"/>
                </a:solidFill>
              </a:rPr>
              <a:t>m</a:t>
            </a:r>
            <a:r>
              <a:rPr lang="de-DE" altLang="cs-CZ" sz="2400" b="1" smtClean="0"/>
              <a:t>		</a:t>
            </a:r>
            <a:r>
              <a:rPr lang="cs-CZ" altLang="cs-CZ" sz="2400" b="1" smtClean="0"/>
              <a:t>u vyjadřování času</a:t>
            </a:r>
            <a:r>
              <a:rPr lang="de-DE" altLang="cs-CZ" sz="2400" b="1" smtClean="0"/>
              <a:t> (um 2 Uhr, …)</a:t>
            </a:r>
            <a:r>
              <a:rPr lang="cs-CZ" altLang="cs-CZ" sz="2400" b="1" smtClean="0"/>
              <a:t/>
            </a:r>
            <a:br>
              <a:rPr lang="cs-CZ" altLang="cs-CZ" sz="2400" b="1" smtClean="0"/>
            </a:br>
            <a:r>
              <a:rPr lang="cs-CZ" altLang="cs-CZ" sz="2400" b="1" smtClean="0"/>
              <a:t>		„místní předložka“	</a:t>
            </a:r>
            <a:r>
              <a:rPr lang="de-DE" altLang="cs-CZ" sz="2400" b="1" smtClean="0"/>
              <a:t> (um die Ecke, …)</a:t>
            </a:r>
            <a:r>
              <a:rPr lang="cs-CZ" altLang="cs-CZ" sz="2400" b="1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cs-CZ" sz="3200" b="1" smtClean="0"/>
              <a:t>Wetter</a:t>
            </a:r>
            <a:endParaRPr lang="cs-CZ" altLang="cs-CZ" sz="3200" b="1" smtClean="0"/>
          </a:p>
        </p:txBody>
      </p:sp>
      <p:sp>
        <p:nvSpPr>
          <p:cNvPr id="7171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de-DE" altLang="cs-CZ" b="1" smtClean="0"/>
              <a:t>Es ist windig.</a:t>
            </a:r>
          </a:p>
          <a:p>
            <a:pPr eaLnBrk="1" hangingPunct="1">
              <a:buFontTx/>
              <a:buNone/>
            </a:pPr>
            <a:r>
              <a:rPr lang="cs-CZ" altLang="cs-CZ" b="1" smtClean="0"/>
              <a:t>Opak: </a:t>
            </a:r>
            <a:r>
              <a:rPr lang="de-DE" altLang="cs-CZ" b="1" smtClean="0"/>
              <a:t>es ist windstill</a:t>
            </a:r>
            <a:endParaRPr lang="cs-CZ" altLang="cs-CZ" b="1" smtClean="0"/>
          </a:p>
        </p:txBody>
      </p:sp>
      <p:sp>
        <p:nvSpPr>
          <p:cNvPr id="7172" name="Rectangle 1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de-DE" altLang="cs-CZ" sz="2400" b="1" smtClean="0"/>
              <a:t>Es ist bewölkt.</a:t>
            </a:r>
          </a:p>
          <a:p>
            <a:pPr eaLnBrk="1" hangingPunct="1"/>
            <a:r>
              <a:rPr lang="de-DE" altLang="cs-CZ" sz="2400" b="1" smtClean="0"/>
              <a:t>Der Himmel ist grau.</a:t>
            </a:r>
            <a:endParaRPr lang="cs-CZ" altLang="cs-CZ" sz="2400" b="1" smtClean="0"/>
          </a:p>
        </p:txBody>
      </p:sp>
      <p:pic>
        <p:nvPicPr>
          <p:cNvPr id="7173" name="Picture 20" descr="Mra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213100"/>
            <a:ext cx="27368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2" descr="bouře,lidé,počasí,větrno,vichřice,ví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5115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/>
            <a:r>
              <a:rPr lang="de-DE" altLang="cs-CZ" sz="2000" b="1" smtClean="0"/>
              <a:t>Es ist sonnig.</a:t>
            </a:r>
          </a:p>
          <a:p>
            <a:pPr eaLnBrk="1" hangingPunct="1"/>
            <a:r>
              <a:rPr lang="de-DE" altLang="cs-CZ" sz="2000" b="1" smtClean="0"/>
              <a:t>Die Sonne scheint.</a:t>
            </a:r>
          </a:p>
          <a:p>
            <a:pPr eaLnBrk="1" hangingPunct="1"/>
            <a:r>
              <a:rPr lang="de-DE" altLang="cs-CZ" sz="2000" b="1" smtClean="0"/>
              <a:t>Der Himmel ist wolkenlos.</a:t>
            </a:r>
          </a:p>
          <a:p>
            <a:pPr eaLnBrk="1" hangingPunct="1"/>
            <a:r>
              <a:rPr lang="de-DE" altLang="cs-CZ" sz="2000" b="1" smtClean="0"/>
              <a:t>Es ist heiter.</a:t>
            </a:r>
            <a:endParaRPr lang="cs-CZ" altLang="cs-CZ" sz="2000" b="1" smtClean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de-DE" altLang="cs-CZ" sz="2000" b="1" smtClean="0"/>
              <a:t>Es gibt große Hitze.</a:t>
            </a:r>
          </a:p>
          <a:p>
            <a:pPr eaLnBrk="1" hangingPunct="1"/>
            <a:r>
              <a:rPr lang="de-DE" altLang="cs-CZ" sz="2000" b="1" smtClean="0"/>
              <a:t>Ich brauche einen Sonnenschirm</a:t>
            </a:r>
            <a:r>
              <a:rPr lang="cs-CZ" altLang="cs-CZ" sz="2000" b="1" smtClean="0"/>
              <a:t>, einen</a:t>
            </a:r>
            <a:r>
              <a:rPr lang="de-DE" altLang="cs-CZ" sz="2000" b="1" smtClean="0"/>
              <a:t> Sonnenhut</a:t>
            </a:r>
            <a:r>
              <a:rPr lang="cs-CZ" altLang="cs-CZ" sz="2000" b="1" smtClean="0"/>
              <a:t> und eine Sonnenbrille.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e-DE" altLang="cs-CZ" sz="3200" b="1" smtClean="0"/>
              <a:t>Wetter</a:t>
            </a:r>
            <a:endParaRPr lang="cs-CZ" altLang="cs-CZ" sz="3200" b="1" smtClean="0"/>
          </a:p>
        </p:txBody>
      </p:sp>
      <p:pic>
        <p:nvPicPr>
          <p:cNvPr id="8197" name="Picture 27" descr="dny,klimata,léta,nebeská tělesa,paprsky,počasí,příroda,roční období,slunce,sluneční paprsky,sluneční svit,slunečný,svět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41663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9" descr="dovolené,místa,mořská pobřeží,oceány,opalovací lehátka,pláže,plážové slunečníky,příroda,putování,vl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3198">
            <a:off x="4060825" y="3632200"/>
            <a:ext cx="22510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1" descr="brýle,domácnost,doplňky,léto,oční optika,roční období,sluneční brý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20956">
            <a:off x="6875463" y="3141663"/>
            <a:ext cx="15494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3" descr="doplňky,klobouky,slamá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1035">
            <a:off x="6659563" y="4941888"/>
            <a:ext cx="1441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5" descr="ikony,mraky,oblačno,ořezané obrázky,oříznuté obrázky,PNG,počasí,polojasno,příroda,průhledné pozadí,slunce,sluneční svit,slunečný,vystřižené obrázky,zataže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44638"/>
            <a:ext cx="4981575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de-DE" altLang="cs-CZ" sz="2000" b="1" smtClean="0"/>
              <a:t>Es ist schwül.</a:t>
            </a:r>
          </a:p>
          <a:p>
            <a:pPr eaLnBrk="1" hangingPunct="1"/>
            <a:r>
              <a:rPr lang="de-DE" altLang="cs-CZ" sz="2000" b="1" smtClean="0"/>
              <a:t>Es ist halbheiter.</a:t>
            </a:r>
            <a:endParaRPr lang="cs-CZ" altLang="cs-CZ" sz="2000" b="1" smtClean="0"/>
          </a:p>
        </p:txBody>
      </p:sp>
      <p:sp>
        <p:nvSpPr>
          <p:cNvPr id="9220" name="Rectangle 1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e-DE" altLang="cs-CZ" sz="3200" b="1" smtClean="0"/>
              <a:t>Wetter</a:t>
            </a:r>
            <a:endParaRPr lang="cs-CZ" altLang="cs-CZ" sz="3200" b="1" smtClean="0"/>
          </a:p>
        </p:txBody>
      </p:sp>
      <p:sp>
        <p:nvSpPr>
          <p:cNvPr id="9221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de-DE" altLang="cs-CZ" sz="2000" b="1" smtClean="0"/>
              <a:t>Es kommt Gewitter.</a:t>
            </a:r>
          </a:p>
          <a:p>
            <a:pPr eaLnBrk="1" hangingPunct="1"/>
            <a:r>
              <a:rPr lang="de-DE" altLang="cs-CZ" sz="2000" b="1" smtClean="0"/>
              <a:t>Es blitzt und es donnert.</a:t>
            </a:r>
          </a:p>
          <a:p>
            <a:pPr eaLnBrk="1" hangingPunct="1"/>
            <a:r>
              <a:rPr lang="de-DE" altLang="cs-CZ" sz="2000" b="1" smtClean="0"/>
              <a:t>Wir sehen Blitze und hören Donner.</a:t>
            </a:r>
            <a:endParaRPr lang="cs-CZ" altLang="cs-CZ" sz="2000" b="1" smtClean="0"/>
          </a:p>
        </p:txBody>
      </p:sp>
      <p:sp>
        <p:nvSpPr>
          <p:cNvPr id="9222" name="Rectangle 17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cs-CZ" sz="2000" b="1"/>
              <a:t>Es kommt Gewitter.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cs-CZ" sz="2000" b="1"/>
              <a:t>Es blitzt und es donnert.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DE" altLang="cs-CZ" sz="2000" b="1"/>
              <a:t>Wir sehen Blitze und hören Donner.</a:t>
            </a:r>
            <a:endParaRPr lang="cs-CZ" altLang="cs-CZ" sz="2000" b="1"/>
          </a:p>
        </p:txBody>
      </p:sp>
      <p:pic>
        <p:nvPicPr>
          <p:cNvPr id="9223" name="Picture 23" descr="blesk,bouře,bouřky,deště,deštivý,dešťové mraky,elektrické bouře,hrom,lijáky,mraky,nebe,počasí,zamračen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089275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cs-CZ" sz="3200" b="1" smtClean="0"/>
              <a:t>Wetter</a:t>
            </a:r>
            <a:endParaRPr lang="cs-CZ" altLang="cs-CZ" sz="3200" b="1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/>
            <a:r>
              <a:rPr lang="de-DE" altLang="cs-CZ" sz="2000" b="1" smtClean="0"/>
              <a:t>Es ist regnerisch.</a:t>
            </a:r>
          </a:p>
          <a:p>
            <a:pPr eaLnBrk="1" hangingPunct="1"/>
            <a:r>
              <a:rPr lang="de-DE" altLang="cs-CZ" sz="2000" b="1" smtClean="0"/>
              <a:t>Es regnet.</a:t>
            </a:r>
          </a:p>
          <a:p>
            <a:pPr eaLnBrk="1" hangingPunct="1"/>
            <a:r>
              <a:rPr lang="de-DE" altLang="cs-CZ" sz="2000" b="1" smtClean="0"/>
              <a:t>Wir brauchen einen Regenschirm, einen Regenmantel und </a:t>
            </a:r>
            <a:br>
              <a:rPr lang="de-DE" altLang="cs-CZ" sz="2000" b="1" smtClean="0"/>
            </a:br>
            <a:r>
              <a:rPr lang="de-DE" altLang="cs-CZ" sz="2000" b="1" smtClean="0"/>
              <a:t>Gummischuhe</a:t>
            </a:r>
            <a:endParaRPr lang="cs-CZ" altLang="cs-CZ" sz="2000" b="1" smtClean="0"/>
          </a:p>
        </p:txBody>
      </p:sp>
      <p:pic>
        <p:nvPicPr>
          <p:cNvPr id="10244" name="Picture 16" descr="déšť,déšť s bouřkou,deštníky,domácnost,počasí,prš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060575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607</Words>
  <Application>Microsoft Office PowerPoint</Application>
  <PresentationFormat>Předvádění na obrazovce (4:3)</PresentationFormat>
  <Paragraphs>159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5" baseType="lpstr">
      <vt:lpstr>Arial</vt:lpstr>
      <vt:lpstr>Calibri</vt:lpstr>
      <vt:lpstr>Výchozí návrh</vt:lpstr>
      <vt:lpstr>WETTER</vt:lpstr>
      <vt:lpstr>Jahreszeiten</vt:lpstr>
      <vt:lpstr>Jahreszeiten</vt:lpstr>
      <vt:lpstr>Charakteristik</vt:lpstr>
      <vt:lpstr>im – am - um</vt:lpstr>
      <vt:lpstr>Wetter</vt:lpstr>
      <vt:lpstr>Wetter</vt:lpstr>
      <vt:lpstr>Wetter</vt:lpstr>
      <vt:lpstr>Wetter</vt:lpstr>
      <vt:lpstr>Wetter</vt:lpstr>
      <vt:lpstr>Wetter</vt:lpstr>
      <vt:lpstr>Wetter</vt:lpstr>
      <vt:lpstr>Neosobní podmět „es“</vt:lpstr>
      <vt:lpstr>Testujeme, jak jste dávali pozor. </vt:lpstr>
      <vt:lpstr>Úloha 1: Doplňte chybějící údaje a napište celé věty do sešitů.</vt:lpstr>
      <vt:lpstr>Úloha 2: Přeložte:</vt:lpstr>
      <vt:lpstr>Úloha 3: Charakterizujte daný povětrnostní vliv: Pokud existuje více možností vyjádření, napište.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Řešení úlohy 1:</vt:lpstr>
      <vt:lpstr>Řešení úlohy 2:</vt:lpstr>
      <vt:lpstr>Řešení úlohy 3.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Jahreszeiten</dc:title>
  <dc:creator>petrovi</dc:creator>
  <cp:lastModifiedBy>Ucitel_NB50</cp:lastModifiedBy>
  <cp:revision>13</cp:revision>
  <dcterms:created xsi:type="dcterms:W3CDTF">2012-09-27T17:44:34Z</dcterms:created>
  <dcterms:modified xsi:type="dcterms:W3CDTF">2014-08-19T08:53:01Z</dcterms:modified>
</cp:coreProperties>
</file>