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8" r:id="rId3"/>
    <p:sldId id="259" r:id="rId4"/>
    <p:sldId id="261" r:id="rId5"/>
    <p:sldId id="268" r:id="rId6"/>
    <p:sldId id="262" r:id="rId7"/>
    <p:sldId id="263" r:id="rId8"/>
    <p:sldId id="264" r:id="rId9"/>
    <p:sldId id="265" r:id="rId10"/>
    <p:sldId id="267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D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86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BF21D-2950-4172-8454-AE47293F6DFB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AD00C-C6C5-47E7-A0BF-2A7CF843A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7890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21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60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101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27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39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70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30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950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72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68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03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28DA9-4E58-4DEE-94A1-B5BD481C0D72}" type="datetimeFigureOut">
              <a:rPr lang="cs-CZ" smtClean="0"/>
              <a:t>1.11.2012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65523-C7AF-437D-9FB5-12329C8E53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92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Hilfe im Haushalt</a:t>
            </a:r>
            <a:endParaRPr lang="cs-CZ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2757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764704"/>
            <a:ext cx="4040188" cy="639762"/>
          </a:xfrm>
        </p:spPr>
        <p:txBody>
          <a:bodyPr/>
          <a:lstStyle/>
          <a:p>
            <a:r>
              <a:rPr lang="de-DE" dirty="0" smtClean="0"/>
              <a:t>Wir kaufen ein.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572000" y="1268760"/>
            <a:ext cx="4041775" cy="639762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>
                <a:solidFill>
                  <a:schemeClr val="accent1"/>
                </a:solidFill>
              </a:rPr>
              <a:t>Meine Mutter kocht Gemüse- suppe.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6146" name="Picture 2" descr="C:\Users\PetrovaM\AppData\Local\Microsoft\Windows\Temporary Internet Files\Content.IE5\3LMROZMN\MC900090503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2952328" cy="3636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C:\Users\PetrovaM\AppData\Local\Microsoft\Windows\Temporary Internet Files\Content.IE5\2QRF9CYB\MC9002961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64904"/>
            <a:ext cx="3456384" cy="305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ál 12"/>
          <p:cNvSpPr/>
          <p:nvPr/>
        </p:nvSpPr>
        <p:spPr>
          <a:xfrm>
            <a:off x="395536" y="26064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4644008" y="44905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141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72100" y="1484784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Ich wasche ab / ich spüle das Geschirr.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>
                <a:solidFill>
                  <a:schemeClr val="accent1"/>
                </a:solidFill>
              </a:rPr>
              <a:t>Ich lege die Wäsche zusammen.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5125" name="Picture 5" descr="C:\Users\PetrovaM\AppData\Local\Microsoft\Windows\Temporary Internet Files\Content.IE5\3LMROZMN\MC9002901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00" y="2564904"/>
            <a:ext cx="4067944" cy="2708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C:\Users\PetrovaM\AppData\Local\Microsoft\Windows\Temporary Internet Files\Content.IE5\9GR3Y94K\MC900233060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08920"/>
            <a:ext cx="3384376" cy="300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ál 11"/>
          <p:cNvSpPr/>
          <p:nvPr/>
        </p:nvSpPr>
        <p:spPr>
          <a:xfrm>
            <a:off x="395536" y="62068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13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4716016" y="88178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14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622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Sag, was wer macht:</a:t>
            </a:r>
            <a:endParaRPr lang="cs-CZ" sz="3200" b="1" dirty="0"/>
          </a:p>
        </p:txBody>
      </p:sp>
      <p:pic>
        <p:nvPicPr>
          <p:cNvPr id="7172" name="Picture 4" descr="C:\Users\PetrovaM\AppData\Local\Microsoft\Windows\Temporary Internet Files\Content.IE5\3LMROZMN\MC9002989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84" y="2492896"/>
            <a:ext cx="2958976" cy="256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Users\PetrovaM\AppData\Local\Microsoft\Windows\Temporary Internet Files\Content.IE5\3LMROZMN\MC90015355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35602"/>
            <a:ext cx="2944118" cy="382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ál 7"/>
          <p:cNvSpPr/>
          <p:nvPr/>
        </p:nvSpPr>
        <p:spPr>
          <a:xfrm>
            <a:off x="550237" y="155679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4689238" y="155679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2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501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etrovaM\AppData\Local\Microsoft\Windows\Temporary Internet Files\Content.IE5\9GR3Y94K\MC900352364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2975825" cy="366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etrovaM\AppData\Local\Microsoft\Windows\Temporary Internet Files\Content.IE5\3LMROZMN\MC900290756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708920"/>
            <a:ext cx="3287435" cy="372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ál 9"/>
          <p:cNvSpPr/>
          <p:nvPr/>
        </p:nvSpPr>
        <p:spPr>
          <a:xfrm>
            <a:off x="1054014" y="80070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3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5256076" y="1412776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4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278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etrovaM\AppData\Local\Microsoft\Windows\Temporary Internet Files\Content.IE5\2QRF9CYB\MC900290781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3471461" cy="337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etrovaM\AppData\Local\Microsoft\Windows\Temporary Internet Files\Content.IE5\9GR3Y94K\MC900408016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92896"/>
            <a:ext cx="3070604" cy="344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ál 8"/>
          <p:cNvSpPr/>
          <p:nvPr/>
        </p:nvSpPr>
        <p:spPr>
          <a:xfrm>
            <a:off x="755576" y="1124744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5</a:t>
            </a:r>
          </a:p>
        </p:txBody>
      </p:sp>
      <p:sp>
        <p:nvSpPr>
          <p:cNvPr id="10" name="Ovál 9"/>
          <p:cNvSpPr/>
          <p:nvPr/>
        </p:nvSpPr>
        <p:spPr>
          <a:xfrm>
            <a:off x="5220072" y="1628800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6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77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etrovaM\AppData\Local\Microsoft\Windows\Temporary Internet Files\Content.IE5\2QRF9CYB\MC90031992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3045304" cy="368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etrovaM\AppData\Local\Microsoft\Windows\Temporary Internet Files\Content.IE5\TKNS5N6P\MP90038671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469" y="3284984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ál 10"/>
          <p:cNvSpPr/>
          <p:nvPr/>
        </p:nvSpPr>
        <p:spPr>
          <a:xfrm>
            <a:off x="755576" y="1268760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7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4734469" y="192648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8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69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PetrovaM\AppData\Local\Microsoft\Windows\Temporary Internet Files\Content.IE5\2QRF9CYB\MC90028077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828" y="2204864"/>
            <a:ext cx="2880320" cy="332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PetrovaM\AppData\Local\Microsoft\Windows\Temporary Internet Files\Content.IE5\TKNS5N6P\MC9002296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3725756" cy="408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ál 13"/>
          <p:cNvSpPr/>
          <p:nvPr/>
        </p:nvSpPr>
        <p:spPr>
          <a:xfrm>
            <a:off x="900388" y="1097124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Ovál 14"/>
          <p:cNvSpPr/>
          <p:nvPr/>
        </p:nvSpPr>
        <p:spPr>
          <a:xfrm>
            <a:off x="4788024" y="1097124"/>
            <a:ext cx="1296144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10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656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etrovaM\AppData\Local\Microsoft\Windows\Temporary Internet Files\Content.IE5\3LMROZMN\MC900090503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2952328" cy="3636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C:\Users\PetrovaM\AppData\Local\Microsoft\Windows\Temporary Internet Files\Content.IE5\2QRF9CYB\MC9002961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64904"/>
            <a:ext cx="3456384" cy="305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ál 12"/>
          <p:cNvSpPr/>
          <p:nvPr/>
        </p:nvSpPr>
        <p:spPr>
          <a:xfrm>
            <a:off x="395536" y="584684"/>
            <a:ext cx="1296144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11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4932040" y="1234614"/>
            <a:ext cx="1224136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12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00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C:\Users\PetrovaM\AppData\Local\Microsoft\Windows\Temporary Internet Files\Content.IE5\3LMROZMN\MC9002901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00" y="2564904"/>
            <a:ext cx="4067944" cy="2708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C:\Users\PetrovaM\AppData\Local\Microsoft\Windows\Temporary Internet Files\Content.IE5\9GR3Y94K\MC900233060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08920"/>
            <a:ext cx="3384376" cy="300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ál 11"/>
          <p:cNvSpPr/>
          <p:nvPr/>
        </p:nvSpPr>
        <p:spPr>
          <a:xfrm>
            <a:off x="499664" y="1124744"/>
            <a:ext cx="140804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13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5076056" y="1124744"/>
            <a:ext cx="1296144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Bild 14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897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Kontrolliere deine Lösung!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22889"/>
              </p:ext>
            </p:extLst>
          </p:nvPr>
        </p:nvGraphicFramePr>
        <p:xfrm>
          <a:off x="395536" y="1124744"/>
          <a:ext cx="8229600" cy="5562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74440"/>
                <a:gridCol w="7355160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Bild</a:t>
                      </a:r>
                      <a:r>
                        <a:rPr lang="de-DE" b="1" baseline="0" dirty="0" smtClean="0"/>
                        <a:t> 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Richtige Antwort ist im Infinitiv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den</a:t>
                      </a:r>
                      <a:r>
                        <a:rPr lang="de-DE" b="1" baseline="0" dirty="0" smtClean="0"/>
                        <a:t> Tisch bedecken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den Abfallkorb hinaustragen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Wäsche waschen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Wäsche</a:t>
                      </a:r>
                      <a:r>
                        <a:rPr lang="de-DE" b="1" baseline="0" dirty="0" smtClean="0"/>
                        <a:t> bügeln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Wäsche trocknen</a:t>
                      </a:r>
                      <a:r>
                        <a:rPr lang="de-DE" b="1" baseline="0" dirty="0" smtClean="0"/>
                        <a:t> – aufhängen  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6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den Fußboden – die Treppe – die Terrasse kehren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den Fußboden abwischen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Glühbirne auswechseln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9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das Auto waschen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das Fenster  putzen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einkaufen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kochen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das Geschirr spülen – abwaschen</a:t>
                      </a:r>
                      <a:endParaRPr lang="cs-CZ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b="1" dirty="0" smtClean="0"/>
                        <a:t>14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Wäsche zusammenlegen - aufräumen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6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 Zum Wortschatz:</a:t>
            </a:r>
            <a:r>
              <a:rPr lang="cs-CZ" sz="3200" b="1" dirty="0" smtClean="0"/>
              <a:t> </a:t>
            </a:r>
            <a:r>
              <a:rPr lang="de-DE" sz="3200" b="1" dirty="0" smtClean="0"/>
              <a:t>Schreibe im Arbeitsblatt deutsche Bedeutung.</a:t>
            </a:r>
            <a:r>
              <a:rPr lang="cs-CZ" sz="3200" b="1" dirty="0" smtClean="0"/>
              <a:t> 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74943037"/>
              </p:ext>
            </p:extLst>
          </p:nvPr>
        </p:nvGraphicFramePr>
        <p:xfrm>
          <a:off x="457200" y="1600200"/>
          <a:ext cx="4038600" cy="4617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Deutsch: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Česky: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Staub</a:t>
                      </a:r>
                      <a:r>
                        <a:rPr lang="de-DE" baseline="0" dirty="0" smtClean="0"/>
                        <a:t> saugen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vysávat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Staub wischen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utírat prach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chemeClr val="accent2"/>
                          </a:solidFill>
                        </a:rPr>
                        <a:t>ab</a:t>
                      </a:r>
                      <a:r>
                        <a:rPr lang="de-DE" dirty="0" smtClean="0"/>
                        <a:t>waschen</a:t>
                      </a:r>
                      <a:br>
                        <a:rPr lang="de-DE" dirty="0" smtClean="0"/>
                      </a:br>
                      <a:r>
                        <a:rPr lang="de-DE" dirty="0" smtClean="0"/>
                        <a:t>s Geschirr spülen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umývat nádobí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Wäsche</a:t>
                      </a:r>
                      <a:r>
                        <a:rPr lang="de-DE" baseline="0" dirty="0" smtClean="0"/>
                        <a:t> waschen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aseline="0" dirty="0" smtClean="0"/>
                        <a:t>Wäsche </a:t>
                      </a:r>
                      <a:r>
                        <a:rPr lang="de-DE" b="1" baseline="0" dirty="0" smtClean="0">
                          <a:solidFill>
                            <a:schemeClr val="accent2"/>
                          </a:solidFill>
                        </a:rPr>
                        <a:t>auf</a:t>
                      </a:r>
                      <a:r>
                        <a:rPr lang="de-DE" baseline="0" dirty="0" smtClean="0"/>
                        <a:t>hängen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věšet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Wäsche trocknen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sušit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Wäsche bügeln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žehlit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Wäsche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="1" baseline="0" dirty="0" smtClean="0">
                          <a:solidFill>
                            <a:schemeClr val="accent2"/>
                          </a:solidFill>
                        </a:rPr>
                        <a:t>zusammen</a:t>
                      </a:r>
                      <a:r>
                        <a:rPr lang="de-DE" baseline="0" dirty="0" smtClean="0"/>
                        <a:t>legen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skládat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Wäsche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="1" baseline="0" dirty="0" smtClean="0">
                          <a:solidFill>
                            <a:schemeClr val="accent2"/>
                          </a:solidFill>
                        </a:rPr>
                        <a:t>auf</a:t>
                      </a:r>
                      <a:r>
                        <a:rPr lang="de-DE" baseline="0" dirty="0" smtClean="0"/>
                        <a:t>räumen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uklízet prádlo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Fenster putzen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čistit okna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Zástupný symbol pro obsah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09920756"/>
              </p:ext>
            </p:extLst>
          </p:nvPr>
        </p:nvGraphicFramePr>
        <p:xfrm>
          <a:off x="4648200" y="1600200"/>
          <a:ext cx="4038600" cy="4785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Deutsch: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Česky: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kehren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zametat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den Fußboden wischen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vytírat podlahu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den Abfallkorb </a:t>
                      </a:r>
                      <a:r>
                        <a:rPr lang="de-DE" b="1" dirty="0" smtClean="0">
                          <a:solidFill>
                            <a:schemeClr val="accent1"/>
                          </a:solidFill>
                        </a:rPr>
                        <a:t>hinaus</a:t>
                      </a:r>
                      <a:r>
                        <a:rPr lang="de-DE" dirty="0" smtClean="0"/>
                        <a:t>tragen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vynést koš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lüften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větrat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</a:t>
                      </a:r>
                      <a:r>
                        <a:rPr lang="de-DE" baseline="0" dirty="0" smtClean="0"/>
                        <a:t> Bett machen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ustlat postel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den Tisch decken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prostřít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den Tisch </a:t>
                      </a:r>
                      <a:r>
                        <a:rPr lang="de-DE" b="1" dirty="0" smtClean="0">
                          <a:solidFill>
                            <a:schemeClr val="accent1"/>
                          </a:solidFill>
                        </a:rPr>
                        <a:t>ab</a:t>
                      </a:r>
                      <a:r>
                        <a:rPr lang="de-DE" dirty="0" smtClean="0"/>
                        <a:t>räumen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uklidit stůl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chemeClr val="accent1"/>
                          </a:solidFill>
                        </a:rPr>
                        <a:t>ein</a:t>
                      </a:r>
                      <a:r>
                        <a:rPr lang="de-DE" dirty="0" smtClean="0"/>
                        <a:t>kaufen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nakupovat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die</a:t>
                      </a:r>
                      <a:r>
                        <a:rPr lang="de-DE" baseline="0" dirty="0" smtClean="0"/>
                        <a:t> Glühbirne </a:t>
                      </a:r>
                      <a:r>
                        <a:rPr lang="de-DE" b="1" baseline="0" dirty="0" smtClean="0">
                          <a:solidFill>
                            <a:srgbClr val="0070C0"/>
                          </a:solidFill>
                        </a:rPr>
                        <a:t>aus</a:t>
                      </a:r>
                      <a:r>
                        <a:rPr lang="de-DE" baseline="0" dirty="0" smtClean="0"/>
                        <a:t>wechseln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vyměnit žárovku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83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Trennbare Präfixe: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b="1" spc="300" dirty="0" smtClean="0">
                <a:solidFill>
                  <a:srgbClr val="00B050"/>
                </a:solidFill>
              </a:rPr>
              <a:t>Odlučitelná předpona:</a:t>
            </a:r>
          </a:p>
          <a:p>
            <a:endParaRPr lang="cs-CZ" sz="2400" b="1" dirty="0"/>
          </a:p>
          <a:p>
            <a:r>
              <a:rPr lang="de-DE" sz="2400" b="1" dirty="0" smtClean="0"/>
              <a:t>Ich wasche </a:t>
            </a:r>
            <a:r>
              <a:rPr lang="de-DE" sz="2400" b="1" dirty="0" smtClean="0">
                <a:solidFill>
                  <a:srgbClr val="FF0000"/>
                </a:solidFill>
              </a:rPr>
              <a:t>ab</a:t>
            </a:r>
            <a:r>
              <a:rPr lang="de-DE" sz="2400" b="1" dirty="0" smtClean="0"/>
              <a:t>.</a:t>
            </a:r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V hlavní větě se odlučuje.</a:t>
            </a:r>
            <a:endParaRPr lang="de-DE" sz="2400" b="1" dirty="0" smtClean="0">
              <a:solidFill>
                <a:srgbClr val="00B050"/>
              </a:solidFill>
            </a:endParaRPr>
          </a:p>
          <a:p>
            <a:r>
              <a:rPr lang="de-DE" sz="2400" b="1" dirty="0" smtClean="0"/>
              <a:t>Ich muss nach dem Mittagessen </a:t>
            </a:r>
            <a:r>
              <a:rPr lang="de-DE" sz="2400" b="1" dirty="0" smtClean="0">
                <a:solidFill>
                  <a:schemeClr val="tx2"/>
                </a:solidFill>
              </a:rPr>
              <a:t>abwaschen</a:t>
            </a:r>
            <a:r>
              <a:rPr lang="de-DE" sz="2400" b="1" dirty="0" smtClean="0"/>
              <a:t>.</a:t>
            </a:r>
            <a:endParaRPr lang="cs-CZ" sz="2400" b="1" dirty="0"/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V infinitivu se neodlučuje.</a:t>
            </a:r>
            <a:endParaRPr lang="de-DE" sz="2400" b="1" dirty="0" smtClean="0">
              <a:solidFill>
                <a:srgbClr val="00B050"/>
              </a:solidFill>
            </a:endParaRPr>
          </a:p>
          <a:p>
            <a:r>
              <a:rPr lang="de-DE" sz="2400" b="1" dirty="0" smtClean="0"/>
              <a:t>Ich kann mit dir nicht ins Kino gehen, weil ich </a:t>
            </a:r>
            <a:r>
              <a:rPr lang="de-DE" sz="2400" b="1" dirty="0" smtClean="0">
                <a:solidFill>
                  <a:srgbClr val="FF0000"/>
                </a:solidFill>
              </a:rPr>
              <a:t>ab</a:t>
            </a:r>
            <a:r>
              <a:rPr lang="de-DE" sz="2400" b="1" dirty="0" smtClean="0"/>
              <a:t>wasche.</a:t>
            </a: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Ve vedlejší větě se stává neodlučitelnou.</a:t>
            </a:r>
            <a:endParaRPr lang="de-DE" sz="2400" b="1" dirty="0" smtClean="0">
              <a:solidFill>
                <a:srgbClr val="00B050"/>
              </a:solidFill>
            </a:endParaRPr>
          </a:p>
          <a:p>
            <a:r>
              <a:rPr lang="de-DE" sz="2400" b="1" dirty="0" smtClean="0"/>
              <a:t>………., weil ich </a:t>
            </a:r>
            <a:r>
              <a:rPr lang="de-DE" sz="2400" b="1" dirty="0" smtClean="0">
                <a:solidFill>
                  <a:schemeClr val="tx2"/>
                </a:solidFill>
              </a:rPr>
              <a:t>abwaschen</a:t>
            </a:r>
            <a:r>
              <a:rPr lang="de-DE" sz="2400" b="1" dirty="0" smtClean="0"/>
              <a:t> muss</a:t>
            </a:r>
            <a:r>
              <a:rPr lang="cs-CZ" sz="2400" b="1" dirty="0" smtClean="0"/>
              <a:t>.</a:t>
            </a:r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V infinitivu se neodlučuje.</a:t>
            </a:r>
            <a:r>
              <a:rPr lang="de-DE" sz="2400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de-DE" sz="2400" b="1" dirty="0" smtClean="0"/>
              <a:t>Wasch ab!</a:t>
            </a:r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B050"/>
                </a:solidFill>
              </a:rPr>
              <a:t>V rozkazovacím způsobu se odlučuje.</a:t>
            </a:r>
            <a:endParaRPr lang="de-DE" sz="24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sz="2400" b="1" dirty="0" smtClean="0">
                <a:solidFill>
                  <a:schemeClr val="accent3"/>
                </a:solidFill>
              </a:rPr>
              <a:t> </a:t>
            </a:r>
          </a:p>
          <a:p>
            <a:pPr marL="0" indent="0">
              <a:buNone/>
            </a:pPr>
            <a:endParaRPr lang="de-DE" sz="2400" b="1" dirty="0" smtClean="0"/>
          </a:p>
          <a:p>
            <a:endParaRPr lang="de-DE" sz="2400" b="1" dirty="0"/>
          </a:p>
          <a:p>
            <a:endParaRPr lang="cs-CZ" sz="24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a</a:t>
            </a:r>
            <a:r>
              <a:rPr lang="de-DE" sz="2400" b="1" dirty="0" smtClean="0">
                <a:solidFill>
                  <a:srgbClr val="FF0000"/>
                </a:solidFill>
              </a:rPr>
              <a:t>b</a:t>
            </a:r>
            <a:r>
              <a:rPr lang="de-DE" sz="2400" b="1" dirty="0" smtClean="0"/>
              <a:t>waschen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auf</a:t>
            </a:r>
            <a:r>
              <a:rPr lang="de-DE" sz="2400" b="1" dirty="0" smtClean="0"/>
              <a:t>hängen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zusammen</a:t>
            </a:r>
            <a:r>
              <a:rPr lang="de-DE" sz="2400" b="1" dirty="0" smtClean="0"/>
              <a:t>legen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auf</a:t>
            </a:r>
            <a:r>
              <a:rPr lang="de-DE" sz="2400" b="1" dirty="0" smtClean="0"/>
              <a:t>räumen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ab</a:t>
            </a:r>
            <a:r>
              <a:rPr lang="de-DE" sz="2400" b="1" dirty="0" smtClean="0"/>
              <a:t>räumen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hinaus</a:t>
            </a:r>
            <a:r>
              <a:rPr lang="de-DE" sz="2400" b="1" dirty="0" smtClean="0"/>
              <a:t>tragen</a:t>
            </a:r>
            <a:br>
              <a:rPr lang="de-DE" sz="2400" b="1" dirty="0" smtClean="0"/>
            </a:br>
            <a:r>
              <a:rPr lang="de-DE" sz="2400" b="1" dirty="0" smtClean="0">
                <a:solidFill>
                  <a:srgbClr val="FF0000"/>
                </a:solidFill>
              </a:rPr>
              <a:t>ein</a:t>
            </a:r>
            <a:r>
              <a:rPr lang="de-DE" sz="2400" b="1" dirty="0" smtClean="0"/>
              <a:t>kaufen</a:t>
            </a:r>
            <a:br>
              <a:rPr lang="de-DE" sz="2400" b="1" dirty="0" smtClean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4296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e-DE" dirty="0"/>
              <a:t>t</a:t>
            </a:r>
            <a:r>
              <a:rPr lang="de-DE" dirty="0" smtClean="0"/>
              <a:t>ypisch </a:t>
            </a:r>
            <a:r>
              <a:rPr lang="de-DE" dirty="0" smtClean="0">
                <a:solidFill>
                  <a:srgbClr val="0070C0"/>
                </a:solidFill>
              </a:rPr>
              <a:t>männlich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b="1" dirty="0">
                <a:solidFill>
                  <a:schemeClr val="accent1"/>
                </a:solidFill>
              </a:rPr>
              <a:t>d</a:t>
            </a:r>
            <a:r>
              <a:rPr lang="de-DE" b="1" dirty="0" smtClean="0">
                <a:solidFill>
                  <a:schemeClr val="accent1"/>
                </a:solidFill>
              </a:rPr>
              <a:t>ie Glühbirne auswechseln</a:t>
            </a:r>
          </a:p>
          <a:p>
            <a:r>
              <a:rPr lang="de-DE" b="1" dirty="0" smtClean="0">
                <a:solidFill>
                  <a:schemeClr val="accent1"/>
                </a:solidFill>
              </a:rPr>
              <a:t>Staub saugen</a:t>
            </a:r>
          </a:p>
          <a:p>
            <a:r>
              <a:rPr lang="de-DE" b="1" dirty="0">
                <a:solidFill>
                  <a:schemeClr val="accent1"/>
                </a:solidFill>
              </a:rPr>
              <a:t>d</a:t>
            </a:r>
            <a:r>
              <a:rPr lang="de-DE" b="1" dirty="0" smtClean="0">
                <a:solidFill>
                  <a:schemeClr val="accent1"/>
                </a:solidFill>
              </a:rPr>
              <a:t>en Fußboden, die Treppe, die Terrasse kehren</a:t>
            </a:r>
          </a:p>
          <a:p>
            <a:r>
              <a:rPr lang="de-DE" b="1" dirty="0">
                <a:solidFill>
                  <a:schemeClr val="accent1"/>
                </a:solidFill>
              </a:rPr>
              <a:t>e</a:t>
            </a:r>
            <a:r>
              <a:rPr lang="de-DE" b="1" dirty="0" smtClean="0">
                <a:solidFill>
                  <a:schemeClr val="accent1"/>
                </a:solidFill>
              </a:rPr>
              <a:t>lektrische Geräte, das Auto, das </a:t>
            </a:r>
            <a:r>
              <a:rPr lang="de-DE" b="1" dirty="0">
                <a:solidFill>
                  <a:schemeClr val="accent1"/>
                </a:solidFill>
              </a:rPr>
              <a:t>F</a:t>
            </a:r>
            <a:r>
              <a:rPr lang="de-DE" b="1" dirty="0" smtClean="0">
                <a:solidFill>
                  <a:schemeClr val="accent1"/>
                </a:solidFill>
              </a:rPr>
              <a:t>ahrrad reparieren</a:t>
            </a:r>
          </a:p>
          <a:p>
            <a:r>
              <a:rPr lang="de-DE" b="1" dirty="0" smtClean="0">
                <a:solidFill>
                  <a:schemeClr val="accent1"/>
                </a:solidFill>
              </a:rPr>
              <a:t>???</a:t>
            </a: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e-DE" dirty="0"/>
              <a:t>t</a:t>
            </a:r>
            <a:r>
              <a:rPr lang="de-DE" dirty="0" smtClean="0"/>
              <a:t>ypisch </a:t>
            </a:r>
            <a:r>
              <a:rPr lang="de-DE" dirty="0" smtClean="0">
                <a:solidFill>
                  <a:srgbClr val="FF0000"/>
                </a:solidFill>
              </a:rPr>
              <a:t>weiblich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FF0000"/>
                </a:solidFill>
              </a:rPr>
              <a:t>kochen, braten, backen, ….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Staub wischen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Fenster putzen</a:t>
            </a:r>
          </a:p>
          <a:p>
            <a:r>
              <a:rPr lang="de-DE" b="1" dirty="0">
                <a:solidFill>
                  <a:srgbClr val="FF0000"/>
                </a:solidFill>
              </a:rPr>
              <a:t>b</a:t>
            </a:r>
            <a:r>
              <a:rPr lang="de-DE" b="1" dirty="0" smtClean="0">
                <a:solidFill>
                  <a:srgbClr val="FF0000"/>
                </a:solidFill>
              </a:rPr>
              <a:t>ügeln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Wäsche waschen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???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/>
              <a:t>Welche von diesen Hausarbeiten machen überwiegend </a:t>
            </a:r>
            <a:r>
              <a:rPr lang="de-DE" sz="2800" b="1" dirty="0" smtClean="0">
                <a:solidFill>
                  <a:srgbClr val="0070C0"/>
                </a:solidFill>
              </a:rPr>
              <a:t>Männer</a:t>
            </a:r>
            <a:r>
              <a:rPr lang="de-DE" sz="2800" b="1" dirty="0" smtClean="0"/>
              <a:t> und welche von ihnen </a:t>
            </a:r>
            <a:r>
              <a:rPr lang="de-DE" sz="2800" b="1" dirty="0" smtClean="0">
                <a:solidFill>
                  <a:srgbClr val="FF0000"/>
                </a:solidFill>
              </a:rPr>
              <a:t>Frauen</a:t>
            </a:r>
            <a:r>
              <a:rPr lang="de-DE" sz="2800" b="1" dirty="0" smtClean="0"/>
              <a:t>?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699377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Wir</a:t>
            </a:r>
            <a:r>
              <a:rPr lang="cs-CZ" sz="3200" b="1" dirty="0" smtClean="0"/>
              <a:t> </a:t>
            </a:r>
            <a:r>
              <a:rPr lang="de-DE" sz="3200" b="1" dirty="0" smtClean="0"/>
              <a:t>üben den Wortschatz:</a:t>
            </a:r>
            <a:endParaRPr lang="cs-CZ" sz="32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86978" y="1268760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Ich decke vor dem Mittagessen den Tisch.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4008" y="1844824"/>
            <a:ext cx="4041775" cy="639762"/>
          </a:xfrm>
        </p:spPr>
        <p:txBody>
          <a:bodyPr>
            <a:noAutofit/>
          </a:bodyPr>
          <a:lstStyle/>
          <a:p>
            <a:r>
              <a:rPr lang="de-DE" sz="2200" dirty="0" smtClean="0">
                <a:solidFill>
                  <a:schemeClr val="accent1"/>
                </a:solidFill>
              </a:rPr>
              <a:t>Mein Vater trägt den Abfallkorb hinaus.</a:t>
            </a:r>
            <a:endParaRPr lang="cs-CZ" sz="2200" dirty="0">
              <a:solidFill>
                <a:schemeClr val="accent1"/>
              </a:solidFill>
            </a:endParaRPr>
          </a:p>
        </p:txBody>
      </p:sp>
      <p:pic>
        <p:nvPicPr>
          <p:cNvPr id="7172" name="Picture 4" descr="C:\Users\PetrovaM\AppData\Local\Microsoft\Windows\Temporary Internet Files\Content.IE5\3LMROZMN\MC9002989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84" y="2492896"/>
            <a:ext cx="2958976" cy="256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Users\PetrovaM\AppData\Local\Microsoft\Windows\Temporary Internet Files\Content.IE5\3LMROZMN\MC90015355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35602"/>
            <a:ext cx="2944118" cy="382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ál 7"/>
          <p:cNvSpPr/>
          <p:nvPr/>
        </p:nvSpPr>
        <p:spPr>
          <a:xfrm>
            <a:off x="395536" y="62068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4716016" y="1097124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2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80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1268760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Meine Mutti wäscht Wäsche in der Waschmaschine.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16016" y="1556792"/>
            <a:ext cx="4041775" cy="639762"/>
          </a:xfrm>
        </p:spPr>
        <p:txBody>
          <a:bodyPr/>
          <a:lstStyle/>
          <a:p>
            <a:r>
              <a:rPr lang="de-DE" dirty="0" smtClean="0">
                <a:solidFill>
                  <a:schemeClr val="accent1"/>
                </a:solidFill>
              </a:rPr>
              <a:t>Meine Schwester bügelt.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Users\PetrovaM\AppData\Local\Microsoft\Windows\Temporary Internet Files\Content.IE5\9GR3Y94K\MC900352364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2975825" cy="366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etrovaM\AppData\Local\Microsoft\Windows\Temporary Internet Files\Content.IE5\3LMROZMN\MC900290756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708920"/>
            <a:ext cx="3287435" cy="372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ál 9"/>
          <p:cNvSpPr/>
          <p:nvPr/>
        </p:nvSpPr>
        <p:spPr>
          <a:xfrm>
            <a:off x="539552" y="47667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3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4716016" y="944724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4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53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267367"/>
            <a:ext cx="4040188" cy="1224136"/>
          </a:xfrm>
        </p:spPr>
        <p:txBody>
          <a:bodyPr>
            <a:normAutofit fontScale="92500"/>
          </a:bodyPr>
          <a:lstStyle/>
          <a:p>
            <a:r>
              <a:rPr lang="de-DE" sz="2200" dirty="0" smtClean="0"/>
              <a:t>Sie hängt die Wäsche auf.</a:t>
            </a:r>
          </a:p>
          <a:p>
            <a:r>
              <a:rPr lang="de-DE" sz="2200" dirty="0" smtClean="0"/>
              <a:t>Wenn es sonnig ist, trocknet meine Mutti die Wäsche draußen,</a:t>
            </a:r>
            <a:endParaRPr lang="cs-CZ" sz="22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00546" y="1700808"/>
            <a:ext cx="4041775" cy="639762"/>
          </a:xfrm>
        </p:spPr>
        <p:txBody>
          <a:bodyPr>
            <a:normAutofit fontScale="92500" lnSpcReduction="20000"/>
          </a:bodyPr>
          <a:lstStyle/>
          <a:p>
            <a:r>
              <a:rPr lang="de-DE" sz="2200" dirty="0" smtClean="0">
                <a:solidFill>
                  <a:schemeClr val="accent1"/>
                </a:solidFill>
              </a:rPr>
              <a:t>Er kehrt den Fußboden – die Treppe – die Terrasse.</a:t>
            </a:r>
            <a:endParaRPr lang="cs-CZ" sz="2200" dirty="0">
              <a:solidFill>
                <a:schemeClr val="accent1"/>
              </a:solidFill>
            </a:endParaRPr>
          </a:p>
        </p:txBody>
      </p:sp>
      <p:pic>
        <p:nvPicPr>
          <p:cNvPr id="2050" name="Picture 2" descr="C:\Users\PetrovaM\AppData\Local\Microsoft\Windows\Temporary Internet Files\Content.IE5\2QRF9CYB\MC900290781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3471461" cy="337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etrovaM\AppData\Local\Microsoft\Windows\Temporary Internet Files\Content.IE5\9GR3Y94K\MC900408016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92896"/>
            <a:ext cx="3070604" cy="344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ál 8"/>
          <p:cNvSpPr/>
          <p:nvPr/>
        </p:nvSpPr>
        <p:spPr>
          <a:xfrm>
            <a:off x="405683" y="47667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5</a:t>
            </a:r>
            <a:endParaRPr lang="de-DE" b="1" dirty="0" smtClean="0">
              <a:solidFill>
                <a:schemeClr val="tx1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4733951" y="1065643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6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9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79512" y="1546468"/>
            <a:ext cx="4040188" cy="639762"/>
          </a:xfrm>
        </p:spPr>
        <p:txBody>
          <a:bodyPr/>
          <a:lstStyle/>
          <a:p>
            <a:r>
              <a:rPr lang="de-DE" dirty="0" smtClean="0"/>
              <a:t>Er / sie wischt den Fußboden.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542381" y="1844824"/>
            <a:ext cx="4041775" cy="639762"/>
          </a:xfrm>
        </p:spPr>
        <p:txBody>
          <a:bodyPr/>
          <a:lstStyle/>
          <a:p>
            <a:r>
              <a:rPr lang="de-DE" dirty="0" smtClean="0">
                <a:solidFill>
                  <a:schemeClr val="accent1"/>
                </a:solidFill>
              </a:rPr>
              <a:t>Er wechselt die Glühbirne aus.</a:t>
            </a:r>
          </a:p>
        </p:txBody>
      </p:sp>
      <p:pic>
        <p:nvPicPr>
          <p:cNvPr id="3074" name="Picture 2" descr="C:\Users\PetrovaM\AppData\Local\Microsoft\Windows\Temporary Internet Files\Content.IE5\2QRF9CYB\MC90031992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3045304" cy="368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etrovaM\AppData\Local\Microsoft\Windows\Temporary Internet Files\Content.IE5\TKNS5N6P\MP90038671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469" y="3284984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ál 10"/>
          <p:cNvSpPr/>
          <p:nvPr/>
        </p:nvSpPr>
        <p:spPr>
          <a:xfrm>
            <a:off x="413222" y="879514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7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4572000" y="1268760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8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174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8894" y="1268760"/>
            <a:ext cx="4040188" cy="639762"/>
          </a:xfrm>
        </p:spPr>
        <p:txBody>
          <a:bodyPr/>
          <a:lstStyle/>
          <a:p>
            <a:r>
              <a:rPr lang="de-DE" dirty="0" smtClean="0"/>
              <a:t>Mein Vater wäscht das Auto.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30014" y="1380927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de-DE" dirty="0" smtClean="0">
                <a:solidFill>
                  <a:schemeClr val="accent1"/>
                </a:solidFill>
              </a:rPr>
              <a:t>Meine Mutter putzt das Fenster.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4099" name="Picture 3" descr="C:\Users\PetrovaM\AppData\Local\Microsoft\Windows\Temporary Internet Files\Content.IE5\2QRF9CYB\MC90028077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828" y="2204864"/>
            <a:ext cx="2880320" cy="332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PetrovaM\AppData\Local\Microsoft\Windows\Temporary Internet Files\Content.IE5\TKNS5N6P\MC9002296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3725756" cy="408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ál 13"/>
          <p:cNvSpPr/>
          <p:nvPr/>
        </p:nvSpPr>
        <p:spPr>
          <a:xfrm>
            <a:off x="395536" y="449052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Ovál 14"/>
          <p:cNvSpPr/>
          <p:nvPr/>
        </p:nvSpPr>
        <p:spPr>
          <a:xfrm>
            <a:off x="4702313" y="773088"/>
            <a:ext cx="1080120" cy="6480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10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78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450</Words>
  <Application>Microsoft Office PowerPoint</Application>
  <PresentationFormat>Předvádění na obrazovce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systému Office</vt:lpstr>
      <vt:lpstr>Hilfe im Haushalt</vt:lpstr>
      <vt:lpstr> Zum Wortschatz: Schreibe im Arbeitsblatt deutsche Bedeutung. </vt:lpstr>
      <vt:lpstr>Trennbare Präfixe:</vt:lpstr>
      <vt:lpstr>Welche von diesen Hausarbeiten machen überwiegend Männer und welche von ihnen Frauen?</vt:lpstr>
      <vt:lpstr>Wir üben den Wortschatz: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Sag, was wer macht: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Kontrolliere deine Lösung!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Hilfe im Haushalt</dc:title>
  <dc:creator>Ucitel_NB50</dc:creator>
  <cp:lastModifiedBy>Ucitel_NB50</cp:lastModifiedBy>
  <cp:revision>26</cp:revision>
  <dcterms:created xsi:type="dcterms:W3CDTF">2012-10-13T05:56:45Z</dcterms:created>
  <dcterms:modified xsi:type="dcterms:W3CDTF">2012-11-01T11:58:42Z</dcterms:modified>
</cp:coreProperties>
</file>