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7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8529-9D41-4EAC-A7F0-C83AD7B8637E}" type="datetimeFigureOut">
              <a:rPr lang="cs-CZ" smtClean="0"/>
              <a:t>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2F12-744E-4D30-8F34-A80A1DA3E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456074"/>
      </p:ext>
    </p:extLst>
  </p:cSld>
  <p:clrMapOvr>
    <a:masterClrMapping/>
  </p:clrMapOvr>
  <p:transition spd="med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8529-9D41-4EAC-A7F0-C83AD7B8637E}" type="datetimeFigureOut">
              <a:rPr lang="cs-CZ" smtClean="0"/>
              <a:t>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2F12-744E-4D30-8F34-A80A1DA3E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809117"/>
      </p:ext>
    </p:extLst>
  </p:cSld>
  <p:clrMapOvr>
    <a:masterClrMapping/>
  </p:clrMapOvr>
  <p:transition spd="med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8529-9D41-4EAC-A7F0-C83AD7B8637E}" type="datetimeFigureOut">
              <a:rPr lang="cs-CZ" smtClean="0"/>
              <a:t>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2F12-744E-4D30-8F34-A80A1DA3E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4607004"/>
      </p:ext>
    </p:extLst>
  </p:cSld>
  <p:clrMapOvr>
    <a:masterClrMapping/>
  </p:clrMapOvr>
  <p:transition spd="med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8529-9D41-4EAC-A7F0-C83AD7B8637E}" type="datetimeFigureOut">
              <a:rPr lang="cs-CZ" smtClean="0"/>
              <a:t>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2F12-744E-4D30-8F34-A80A1DA3E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574622"/>
      </p:ext>
    </p:extLst>
  </p:cSld>
  <p:clrMapOvr>
    <a:masterClrMapping/>
  </p:clrMapOvr>
  <p:transition spd="med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8529-9D41-4EAC-A7F0-C83AD7B8637E}" type="datetimeFigureOut">
              <a:rPr lang="cs-CZ" smtClean="0"/>
              <a:t>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2F12-744E-4D30-8F34-A80A1DA3E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101662"/>
      </p:ext>
    </p:extLst>
  </p:cSld>
  <p:clrMapOvr>
    <a:masterClrMapping/>
  </p:clrMapOvr>
  <p:transition spd="med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8529-9D41-4EAC-A7F0-C83AD7B8637E}" type="datetimeFigureOut">
              <a:rPr lang="cs-CZ" smtClean="0"/>
              <a:t>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2F12-744E-4D30-8F34-A80A1DA3E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7583421"/>
      </p:ext>
    </p:extLst>
  </p:cSld>
  <p:clrMapOvr>
    <a:masterClrMapping/>
  </p:clrMapOvr>
  <p:transition spd="med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8529-9D41-4EAC-A7F0-C83AD7B8637E}" type="datetimeFigureOut">
              <a:rPr lang="cs-CZ" smtClean="0"/>
              <a:t>5.6.2013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2F12-744E-4D30-8F34-A80A1DA3E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3355608"/>
      </p:ext>
    </p:extLst>
  </p:cSld>
  <p:clrMapOvr>
    <a:masterClrMapping/>
  </p:clrMapOvr>
  <p:transition spd="med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8529-9D41-4EAC-A7F0-C83AD7B8637E}" type="datetimeFigureOut">
              <a:rPr lang="cs-CZ" smtClean="0"/>
              <a:t>5.6.2013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2F12-744E-4D30-8F34-A80A1DA3E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069853"/>
      </p:ext>
    </p:extLst>
  </p:cSld>
  <p:clrMapOvr>
    <a:masterClrMapping/>
  </p:clrMapOvr>
  <p:transition spd="med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8529-9D41-4EAC-A7F0-C83AD7B8637E}" type="datetimeFigureOut">
              <a:rPr lang="cs-CZ" smtClean="0"/>
              <a:t>5.6.2013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2F12-744E-4D30-8F34-A80A1DA3E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5779284"/>
      </p:ext>
    </p:extLst>
  </p:cSld>
  <p:clrMapOvr>
    <a:masterClrMapping/>
  </p:clrMapOvr>
  <p:transition spd="med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8529-9D41-4EAC-A7F0-C83AD7B8637E}" type="datetimeFigureOut">
              <a:rPr lang="cs-CZ" smtClean="0"/>
              <a:t>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2F12-744E-4D30-8F34-A80A1DA3E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4225167"/>
      </p:ext>
    </p:extLst>
  </p:cSld>
  <p:clrMapOvr>
    <a:masterClrMapping/>
  </p:clrMapOvr>
  <p:transition spd="med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8529-9D41-4EAC-A7F0-C83AD7B8637E}" type="datetimeFigureOut">
              <a:rPr lang="cs-CZ" smtClean="0"/>
              <a:t>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2F12-744E-4D30-8F34-A80A1DA3E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48339"/>
      </p:ext>
    </p:extLst>
  </p:cSld>
  <p:clrMapOvr>
    <a:masterClrMapping/>
  </p:clrMapOvr>
  <p:transition spd="med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8529-9D41-4EAC-A7F0-C83AD7B8637E}" type="datetimeFigureOut">
              <a:rPr lang="cs-CZ" smtClean="0"/>
              <a:t>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52F12-744E-4D30-8F34-A80A1DA3E2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36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Sport</a:t>
            </a:r>
            <a:endParaRPr lang="cs-CZ" sz="3200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331640" y="3501008"/>
            <a:ext cx="6400800" cy="694928"/>
          </a:xfrm>
        </p:spPr>
        <p:txBody>
          <a:bodyPr>
            <a:normAutofit/>
          </a:bodyPr>
          <a:lstStyle/>
          <a:p>
            <a:r>
              <a:rPr lang="de-DE" sz="2400" b="1" dirty="0" smtClean="0">
                <a:solidFill>
                  <a:schemeClr val="tx1"/>
                </a:solidFill>
              </a:rPr>
              <a:t>Für Fortgeschrittene</a:t>
            </a:r>
            <a:endParaRPr lang="cs-CZ" sz="2400" b="1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5581650"/>
            <a:ext cx="9144001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9492367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de-DE" sz="2900" b="1" dirty="0" smtClean="0">
                <a:solidFill>
                  <a:srgbClr val="FF0000"/>
                </a:solidFill>
              </a:rPr>
              <a:t>Sagen Sie, wie man den Sportler nennt: </a:t>
            </a:r>
            <a:endParaRPr lang="cs-CZ" sz="2900" b="1" dirty="0" smtClean="0">
              <a:solidFill>
                <a:srgbClr val="FF0000"/>
              </a:solidFill>
            </a:endParaRP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55638" y="1654175"/>
            <a:ext cx="2565400" cy="4360863"/>
          </a:xfrm>
        </p:spPr>
        <p:txBody>
          <a:bodyPr>
            <a:normAutofit lnSpcReduction="10000"/>
          </a:bodyPr>
          <a:lstStyle/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Volleyball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Tennis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Weitsprung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Skispringen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Segelsport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Gymnastik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Speerwerfen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Kugelstoßen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Sprint/100m Lauf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Hürdenlauf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Eisschnelllauf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Eiskunstlauf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/>
              <a:t>Skilaufen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endParaRPr lang="de-DE" sz="2000" b="1" dirty="0" smtClean="0"/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endParaRPr lang="de-DE" sz="2000" b="1" dirty="0" smtClean="0"/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endParaRPr lang="cs-CZ" sz="2000" b="1" dirty="0" smtClean="0"/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276600" y="1557338"/>
            <a:ext cx="4391025" cy="4525962"/>
          </a:xfr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 r Volleyballspieler, - / -in, -innen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de-DE" sz="2000" b="1" dirty="0" smtClean="0">
                <a:solidFill>
                  <a:srgbClr val="0070C0"/>
                </a:solidFill>
              </a:rPr>
              <a:t>…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endParaRPr lang="de-DE" sz="2000" b="1" dirty="0" smtClean="0">
              <a:solidFill>
                <a:srgbClr val="0070C0"/>
              </a:solidFill>
            </a:endParaRP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endParaRPr lang="cs-CZ" sz="20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414439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8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8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8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8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86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86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867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867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  <p:bldP spid="2867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1556792"/>
            <a:ext cx="8229600" cy="1223838"/>
          </a:xfrm>
        </p:spPr>
        <p:txBody>
          <a:bodyPr/>
          <a:lstStyle/>
          <a:p>
            <a:pPr eaLnBrk="1" hangingPunct="1"/>
            <a:r>
              <a:rPr lang="de-DE" sz="2900" b="1" dirty="0" smtClean="0"/>
              <a:t>Wir sagen jetzt „</a:t>
            </a:r>
            <a:r>
              <a:rPr lang="de-DE" sz="2900" b="1" dirty="0" smtClean="0">
                <a:solidFill>
                  <a:srgbClr val="0070C0"/>
                </a:solidFill>
              </a:rPr>
              <a:t>PRO</a:t>
            </a:r>
            <a:r>
              <a:rPr lang="de-DE" sz="2900" b="1" dirty="0" smtClean="0">
                <a:solidFill>
                  <a:schemeClr val="accent2"/>
                </a:solidFill>
              </a:rPr>
              <a:t> </a:t>
            </a:r>
            <a:r>
              <a:rPr lang="de-DE" sz="2900" b="1" dirty="0" smtClean="0"/>
              <a:t>  und   </a:t>
            </a:r>
            <a:r>
              <a:rPr lang="de-DE" sz="2900" b="1" dirty="0" smtClean="0">
                <a:solidFill>
                  <a:srgbClr val="FF0000"/>
                </a:solidFill>
              </a:rPr>
              <a:t>CONTRA</a:t>
            </a:r>
            <a:r>
              <a:rPr lang="de-DE" sz="2900" b="1" dirty="0" smtClean="0"/>
              <a:t>“</a:t>
            </a:r>
            <a:endParaRPr lang="cs-CZ" sz="2900" b="1" dirty="0" smtClean="0"/>
          </a:p>
        </p:txBody>
      </p:sp>
      <p:pic>
        <p:nvPicPr>
          <p:cNvPr id="5122" name="Picture 2" descr="emoce,emotikony,hněv,nešťastné obličeje,nešťastný obličej,obličeje,ořezané obrázky,oříznuté obrázky,PNG,průhledné pozadí,rozčilený,rozzlobený,rozzlobený obličej,rudý obličej,šílený,smajlíci,smajlík,symboly,úsměv,usměvavá tvář,usměvavé tváře,úsměvy,výrazy,vystřižené obrázky,zuřiv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780927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klobouky,ksichtík,ksichtíky,smajlíci,smajlík,smajlíky,sport,symboly,tenis,tenisové míčky,tenisové pálky,tváře,úsměv,úsměvy,volný č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780928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7905311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900" b="1" dirty="0" smtClean="0">
                <a:solidFill>
                  <a:srgbClr val="0070C0"/>
                </a:solidFill>
              </a:rPr>
              <a:t>PRO</a:t>
            </a:r>
            <a:r>
              <a:rPr lang="de-DE" sz="2900" b="1" dirty="0" smtClean="0"/>
              <a:t> ……. ich mag Sport:</a:t>
            </a:r>
            <a:endParaRPr lang="cs-CZ" sz="2900" b="1" dirty="0" smtClean="0"/>
          </a:p>
        </p:txBody>
      </p:sp>
      <p:sp>
        <p:nvSpPr>
          <p:cNvPr id="30723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sz="2400" b="1" dirty="0" smtClean="0"/>
              <a:t>Sport ist mein Hobby.</a:t>
            </a:r>
          </a:p>
          <a:p>
            <a:pPr eaLnBrk="1" hangingPunct="1"/>
            <a:r>
              <a:rPr lang="de-DE" sz="2400" b="1" dirty="0" smtClean="0">
                <a:solidFill>
                  <a:srgbClr val="FF0000"/>
                </a:solidFill>
              </a:rPr>
              <a:t>Sport treibe ich für Gesundheit.</a:t>
            </a:r>
          </a:p>
          <a:p>
            <a:pPr eaLnBrk="1" hangingPunct="1"/>
            <a:r>
              <a:rPr lang="de-DE" sz="2400" b="1" dirty="0" smtClean="0"/>
              <a:t>Beim Sport erkenne ich neue Freunde.</a:t>
            </a:r>
          </a:p>
          <a:p>
            <a:pPr eaLnBrk="1" hangingPunct="1"/>
            <a:r>
              <a:rPr lang="de-DE" sz="2400" b="1" dirty="0" smtClean="0">
                <a:solidFill>
                  <a:srgbClr val="FF0000"/>
                </a:solidFill>
              </a:rPr>
              <a:t>Beim Sport gewinne ich positive Eigenschaften (Fleiß, Ausdauer, ..)</a:t>
            </a:r>
          </a:p>
          <a:p>
            <a:pPr eaLnBrk="1" hangingPunct="1"/>
            <a:r>
              <a:rPr lang="de-DE" sz="2400" b="1" dirty="0" smtClean="0"/>
              <a:t>Sport bringt mir Entspannung von der Schule / von der Arbeit.</a:t>
            </a:r>
          </a:p>
          <a:p>
            <a:pPr eaLnBrk="1" hangingPunct="1"/>
            <a:r>
              <a:rPr lang="de-DE" sz="2400" b="1" dirty="0" smtClean="0">
                <a:solidFill>
                  <a:srgbClr val="FF0000"/>
                </a:solidFill>
              </a:rPr>
              <a:t>Beim Sport habe ich Bewegung an der frischen Luft.</a:t>
            </a:r>
          </a:p>
          <a:p>
            <a:pPr eaLnBrk="1" hangingPunct="1"/>
            <a:r>
              <a:rPr lang="de-DE" sz="2400" b="1" dirty="0" smtClean="0"/>
              <a:t>Ich habe eine muskulöse und schlanke Figur.</a:t>
            </a:r>
          </a:p>
          <a:p>
            <a:pPr eaLnBrk="1" hangingPunct="1"/>
            <a:r>
              <a:rPr lang="de-DE" sz="2400" b="1" dirty="0" smtClean="0">
                <a:solidFill>
                  <a:srgbClr val="FF0000"/>
                </a:solidFill>
              </a:rPr>
              <a:t>Für Profisportler ist Sport Job / Beruf. Sie verdienen dabei.</a:t>
            </a:r>
          </a:p>
          <a:p>
            <a:pPr eaLnBrk="1" hangingPunct="1"/>
            <a:endParaRPr lang="cs-CZ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990561782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de-DE" sz="2900" b="1" dirty="0" smtClean="0">
                <a:solidFill>
                  <a:srgbClr val="FF0000"/>
                </a:solidFill>
              </a:rPr>
              <a:t>CONTRA</a:t>
            </a:r>
            <a:r>
              <a:rPr lang="de-DE" sz="2900" b="1" dirty="0" smtClean="0"/>
              <a:t> …….. </a:t>
            </a:r>
            <a:r>
              <a:rPr lang="de-DE" sz="2900" b="1" dirty="0"/>
              <a:t>i</a:t>
            </a:r>
            <a:r>
              <a:rPr lang="de-DE" sz="2900" b="1" dirty="0" smtClean="0"/>
              <a:t>ch mag keinen Sport:</a:t>
            </a:r>
            <a:endParaRPr lang="cs-CZ" sz="2900" b="1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Ich muss mich bewegen.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>
                <a:solidFill>
                  <a:srgbClr val="0070C0"/>
                </a:solidFill>
              </a:rPr>
              <a:t>Ich schwitze.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Sportliche Bekleidung ist teuer.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>
                <a:solidFill>
                  <a:srgbClr val="0070C0"/>
                </a:solidFill>
              </a:rPr>
              <a:t>Sport tut weh.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Ich kann mich verletzen.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>
                <a:solidFill>
                  <a:srgbClr val="0070C0"/>
                </a:solidFill>
              </a:rPr>
              <a:t>Später habe ich Gelenkbeschwerden und Rückenschmerzen.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Ich verliere damit zu viel Zeit.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>
                <a:solidFill>
                  <a:srgbClr val="0070C0"/>
                </a:solidFill>
              </a:rPr>
              <a:t>Wenn ich verliere, habe ich schlechte Laune.</a:t>
            </a:r>
            <a:endParaRPr lang="cs-CZ" sz="24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885821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100" b="1" dirty="0" smtClean="0"/>
              <a:t>Bilden Sie ein Gespräch. </a:t>
            </a:r>
            <a:r>
              <a:rPr lang="de-DE" sz="2100" b="1" dirty="0" smtClean="0">
                <a:solidFill>
                  <a:srgbClr val="FF0000"/>
                </a:solidFill>
              </a:rPr>
              <a:t>Der eine</a:t>
            </a:r>
            <a:r>
              <a:rPr lang="de-DE" sz="2100" b="1" dirty="0" smtClean="0"/>
              <a:t> mag Sport und </a:t>
            </a:r>
            <a:r>
              <a:rPr lang="de-DE" sz="2100" b="1" dirty="0" smtClean="0">
                <a:solidFill>
                  <a:srgbClr val="FF0000"/>
                </a:solidFill>
              </a:rPr>
              <a:t>der andere</a:t>
            </a:r>
            <a:r>
              <a:rPr lang="de-DE" sz="2100" b="1" dirty="0" smtClean="0"/>
              <a:t> liebt ihn nicht.</a:t>
            </a:r>
            <a:endParaRPr lang="cs-CZ" sz="2100" b="1" dirty="0" smtClean="0"/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de-DE" dirty="0" smtClean="0">
                <a:solidFill>
                  <a:srgbClr val="0070C0"/>
                </a:solidFill>
              </a:rPr>
              <a:t>PRO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3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de-DE" dirty="0" smtClean="0">
                <a:solidFill>
                  <a:srgbClr val="FF0000"/>
                </a:solidFill>
              </a:rPr>
              <a:t>CONTRA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/>
          </a:p>
        </p:txBody>
      </p:sp>
      <p:pic>
        <p:nvPicPr>
          <p:cNvPr id="2050" name="Picture 2" descr="kulturisti,kulturistika,ohybný,osoby,sportovci,sporty,sva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36912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lehátka,lenošení,osoby,relaxace,volný č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2233" y="2636911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537105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2" grpId="0" build="p" animBg="1"/>
      <p:bldP spid="4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500" b="1" dirty="0" smtClean="0">
                <a:solidFill>
                  <a:srgbClr val="0070C0"/>
                </a:solidFill>
              </a:rPr>
              <a:t>Bereiten Sie Fragen zu einem Interview nach folgenden Punkten:</a:t>
            </a:r>
            <a:endParaRPr lang="cs-CZ" sz="2500" b="1" dirty="0" smtClean="0">
              <a:solidFill>
                <a:srgbClr val="0070C0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2400" b="1" dirty="0" smtClean="0"/>
              <a:t>Ihre Beziehung zum Sport (z.B. Treiben Sie Sport? Ob ja, warum? / Ob nein, warum?)</a:t>
            </a:r>
          </a:p>
          <a:p>
            <a:pPr eaLnBrk="1" hangingPunct="1">
              <a:lnSpc>
                <a:spcPct val="80000"/>
              </a:lnSpc>
            </a:pPr>
            <a:r>
              <a:rPr lang="de-DE" sz="2400" b="1" dirty="0" smtClean="0">
                <a:solidFill>
                  <a:srgbClr val="00B050"/>
                </a:solidFill>
              </a:rPr>
              <a:t>Welche Sportarten?</a:t>
            </a:r>
          </a:p>
          <a:p>
            <a:pPr eaLnBrk="1" hangingPunct="1">
              <a:lnSpc>
                <a:spcPct val="80000"/>
              </a:lnSpc>
            </a:pPr>
            <a:r>
              <a:rPr lang="de-DE" sz="2400" b="1" dirty="0" smtClean="0"/>
              <a:t>Wie oft?</a:t>
            </a:r>
          </a:p>
          <a:p>
            <a:pPr eaLnBrk="1" hangingPunct="1">
              <a:lnSpc>
                <a:spcPct val="80000"/>
              </a:lnSpc>
            </a:pPr>
            <a:r>
              <a:rPr lang="de-DE" sz="2400" b="1" dirty="0" smtClean="0">
                <a:solidFill>
                  <a:srgbClr val="00B050"/>
                </a:solidFill>
              </a:rPr>
              <a:t>Mit wem?</a:t>
            </a:r>
          </a:p>
          <a:p>
            <a:pPr eaLnBrk="1" hangingPunct="1">
              <a:lnSpc>
                <a:spcPct val="80000"/>
              </a:lnSpc>
            </a:pPr>
            <a:r>
              <a:rPr lang="de-DE" sz="2400" b="1" dirty="0" smtClean="0"/>
              <a:t>Wo?</a:t>
            </a:r>
          </a:p>
          <a:p>
            <a:pPr eaLnBrk="1" hangingPunct="1">
              <a:lnSpc>
                <a:spcPct val="80000"/>
              </a:lnSpc>
            </a:pPr>
            <a:r>
              <a:rPr lang="de-DE" sz="2400" b="1" dirty="0" smtClean="0">
                <a:solidFill>
                  <a:srgbClr val="00B050"/>
                </a:solidFill>
              </a:rPr>
              <a:t>Kosten?</a:t>
            </a:r>
          </a:p>
          <a:p>
            <a:pPr eaLnBrk="1" hangingPunct="1">
              <a:lnSpc>
                <a:spcPct val="80000"/>
              </a:lnSpc>
            </a:pPr>
            <a:r>
              <a:rPr lang="de-DE" sz="2400" b="1" dirty="0" smtClean="0"/>
              <a:t>Welche Sportarten nie? Und warum?</a:t>
            </a:r>
          </a:p>
          <a:p>
            <a:pPr eaLnBrk="1" hangingPunct="1">
              <a:lnSpc>
                <a:spcPct val="80000"/>
              </a:lnSpc>
            </a:pPr>
            <a:r>
              <a:rPr lang="de-DE" sz="2400" b="1" dirty="0" smtClean="0">
                <a:solidFill>
                  <a:srgbClr val="00B050"/>
                </a:solidFill>
              </a:rPr>
              <a:t>Ihre Zukunft und Sport / etwas vorhaben?</a:t>
            </a:r>
          </a:p>
          <a:p>
            <a:pPr eaLnBrk="1" hangingPunct="1">
              <a:lnSpc>
                <a:spcPct val="80000"/>
              </a:lnSpc>
            </a:pPr>
            <a:endParaRPr lang="de-DE" sz="2400" b="1" dirty="0" smtClean="0"/>
          </a:p>
          <a:p>
            <a:pPr eaLnBrk="1" hangingPunct="1">
              <a:lnSpc>
                <a:spcPct val="80000"/>
              </a:lnSpc>
            </a:pPr>
            <a:r>
              <a:rPr lang="de-DE" sz="2400" b="1" dirty="0" smtClean="0">
                <a:solidFill>
                  <a:srgbClr val="FF0000"/>
                </a:solidFill>
              </a:rPr>
              <a:t>Vergessen Sie nicht zu begrüßen und sich zu verabschieden!!!</a:t>
            </a:r>
          </a:p>
          <a:p>
            <a:pPr eaLnBrk="1" hangingPunct="1">
              <a:lnSpc>
                <a:spcPct val="80000"/>
              </a:lnSpc>
            </a:pPr>
            <a:endParaRPr lang="de-DE" sz="24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cs-CZ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88630793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Ursprung im Altertum, Nationalfest der alten Griechen, der Höhepunkt der Körperkultur – wichtige politische Bedeutung – Waffenstillstand</a:t>
            </a:r>
          </a:p>
          <a:p>
            <a:r>
              <a:rPr lang="de-DE" sz="2400" dirty="0" smtClean="0"/>
              <a:t>Zum ersten Mal 776 v.Chr., in Olympia, Kampfspiele, künstlerische Wettspiele</a:t>
            </a:r>
          </a:p>
          <a:p>
            <a:r>
              <a:rPr lang="de-DE" sz="2400" dirty="0" smtClean="0"/>
              <a:t>Pierre de Coubertin, 1896 in Athen, 1924 Chamonix</a:t>
            </a:r>
          </a:p>
          <a:p>
            <a:r>
              <a:rPr lang="de-DE" sz="2400" dirty="0" smtClean="0"/>
              <a:t>Symbole:</a:t>
            </a:r>
          </a:p>
          <a:p>
            <a:r>
              <a:rPr lang="de-DE" sz="2400" dirty="0" smtClean="0"/>
              <a:t>Das </a:t>
            </a:r>
            <a:r>
              <a:rPr lang="de-DE" sz="2400" dirty="0"/>
              <a:t>I</a:t>
            </a:r>
            <a:r>
              <a:rPr lang="de-DE" sz="2400" dirty="0" smtClean="0"/>
              <a:t>nternationale O. Komitee, Lausanne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66277064"/>
      </p:ext>
    </p:extLst>
  </p:cSld>
  <p:clrMapOvr>
    <a:masterClrMapping/>
  </p:clrMapOvr>
  <p:transition spd="med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de-DE" sz="2500" b="1" dirty="0" smtClean="0"/>
              <a:t>Die typisch männlichen und typisch weiblichen Sportarten</a:t>
            </a:r>
            <a:br>
              <a:rPr lang="de-DE" sz="2500" b="1" dirty="0" smtClean="0"/>
            </a:br>
            <a:r>
              <a:rPr lang="de-DE" sz="2500" b="1" dirty="0" smtClean="0"/>
              <a:t>… und deiner Meinung nach?</a:t>
            </a:r>
            <a:endParaRPr lang="cs-CZ" sz="2500" b="1" dirty="0" smtClean="0"/>
          </a:p>
        </p:txBody>
      </p:sp>
      <p:sp>
        <p:nvSpPr>
          <p:cNvPr id="2150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889375" cy="4419600"/>
          </a:xfrm>
        </p:spPr>
        <p:txBody>
          <a:bodyPr/>
          <a:lstStyle/>
          <a:p>
            <a:pPr eaLnBrk="1" hangingPunct="1"/>
            <a:r>
              <a:rPr lang="de-DE" b="1" dirty="0" smtClean="0">
                <a:solidFill>
                  <a:srgbClr val="0070C0"/>
                </a:solidFill>
              </a:rPr>
              <a:t>Boxen</a:t>
            </a:r>
          </a:p>
          <a:p>
            <a:pPr eaLnBrk="1" hangingPunct="1"/>
            <a:r>
              <a:rPr lang="de-DE" b="1" dirty="0" smtClean="0">
                <a:solidFill>
                  <a:srgbClr val="0070C0"/>
                </a:solidFill>
              </a:rPr>
              <a:t>Gewichtheben</a:t>
            </a:r>
          </a:p>
          <a:p>
            <a:pPr eaLnBrk="1" hangingPunct="1"/>
            <a:r>
              <a:rPr lang="de-DE" b="1" dirty="0" smtClean="0">
                <a:solidFill>
                  <a:srgbClr val="0070C0"/>
                </a:solidFill>
              </a:rPr>
              <a:t>Skispringen</a:t>
            </a:r>
          </a:p>
          <a:p>
            <a:pPr eaLnBrk="1" hangingPunct="1"/>
            <a:r>
              <a:rPr lang="de-DE" b="1" dirty="0" smtClean="0">
                <a:solidFill>
                  <a:srgbClr val="0070C0"/>
                </a:solidFill>
              </a:rPr>
              <a:t>Fußball</a:t>
            </a:r>
          </a:p>
          <a:p>
            <a:pPr eaLnBrk="1" hangingPunct="1"/>
            <a:r>
              <a:rPr lang="de-DE" b="1" dirty="0" smtClean="0">
                <a:solidFill>
                  <a:srgbClr val="0070C0"/>
                </a:solidFill>
              </a:rPr>
              <a:t>Eishockey</a:t>
            </a:r>
          </a:p>
          <a:p>
            <a:pPr eaLnBrk="1" hangingPunct="1"/>
            <a:r>
              <a:rPr lang="de-DE" b="1" dirty="0" smtClean="0">
                <a:solidFill>
                  <a:srgbClr val="0070C0"/>
                </a:solidFill>
              </a:rPr>
              <a:t>…..</a:t>
            </a:r>
          </a:p>
          <a:p>
            <a:pPr eaLnBrk="1" hangingPunct="1"/>
            <a:endParaRPr lang="de-DE" b="1" dirty="0" smtClean="0">
              <a:solidFill>
                <a:srgbClr val="0070C0"/>
              </a:solidFill>
            </a:endParaRPr>
          </a:p>
          <a:p>
            <a:pPr eaLnBrk="1" hangingPunct="1"/>
            <a:endParaRPr lang="de-DE" b="1" dirty="0" smtClean="0">
              <a:solidFill>
                <a:srgbClr val="0070C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cs-CZ" b="1" dirty="0" smtClean="0">
              <a:solidFill>
                <a:srgbClr val="0070C0"/>
              </a:solidFill>
            </a:endParaRPr>
          </a:p>
        </p:txBody>
      </p:sp>
      <p:sp>
        <p:nvSpPr>
          <p:cNvPr id="2150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5025" y="1600200"/>
            <a:ext cx="3889375" cy="4419600"/>
          </a:xfrm>
        </p:spPr>
        <p:txBody>
          <a:bodyPr/>
          <a:lstStyle/>
          <a:p>
            <a:pPr eaLnBrk="1" hangingPunct="1"/>
            <a:r>
              <a:rPr lang="de-DE" b="1" dirty="0" smtClean="0">
                <a:solidFill>
                  <a:srgbClr val="FF0000"/>
                </a:solidFill>
              </a:rPr>
              <a:t>Kunstgymnastik</a:t>
            </a:r>
          </a:p>
          <a:p>
            <a:pPr eaLnBrk="1" hangingPunct="1"/>
            <a:r>
              <a:rPr lang="de-DE" b="1" dirty="0">
                <a:solidFill>
                  <a:srgbClr val="FF0000"/>
                </a:solidFill>
              </a:rPr>
              <a:t>s</a:t>
            </a:r>
            <a:r>
              <a:rPr lang="de-DE" b="1" dirty="0" smtClean="0">
                <a:solidFill>
                  <a:srgbClr val="FF0000"/>
                </a:solidFill>
              </a:rPr>
              <a:t>ynchronisiertes Schwimmen</a:t>
            </a:r>
          </a:p>
          <a:p>
            <a:pPr eaLnBrk="1" hangingPunct="1"/>
            <a:r>
              <a:rPr lang="de-DE" b="1" dirty="0" smtClean="0">
                <a:solidFill>
                  <a:srgbClr val="FF0000"/>
                </a:solidFill>
              </a:rPr>
              <a:t>Aerobic</a:t>
            </a:r>
          </a:p>
          <a:p>
            <a:pPr eaLnBrk="1" hangingPunct="1"/>
            <a:r>
              <a:rPr lang="de-DE" b="1" dirty="0" smtClean="0">
                <a:solidFill>
                  <a:srgbClr val="FF0000"/>
                </a:solidFill>
              </a:rPr>
              <a:t>…..</a:t>
            </a:r>
          </a:p>
          <a:p>
            <a:pPr eaLnBrk="1" hangingPunct="1"/>
            <a:endParaRPr lang="cs-CZ" b="1" dirty="0" smtClean="0">
              <a:solidFill>
                <a:srgbClr val="FF0000"/>
              </a:solidFill>
            </a:endParaRPr>
          </a:p>
        </p:txBody>
      </p:sp>
      <p:pic>
        <p:nvPicPr>
          <p:cNvPr id="21509" name="Picture 8" descr="Žena Symbol 2 klipartů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3068638"/>
            <a:ext cx="1065213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10" descr="Muž Symbol Klip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797425"/>
            <a:ext cx="1544638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879955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  <p:bldP spid="2150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900" b="1" dirty="0" smtClean="0">
                <a:solidFill>
                  <a:srgbClr val="0070C0"/>
                </a:solidFill>
              </a:rPr>
              <a:t>Massensport   x   Einzelkämpfersport  </a:t>
            </a:r>
            <a:endParaRPr lang="cs-CZ" sz="2900" b="1" dirty="0" smtClean="0">
              <a:solidFill>
                <a:srgbClr val="0070C0"/>
              </a:solidFill>
            </a:endParaRP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de-DE" sz="2400" b="1" dirty="0" smtClean="0">
                <a:solidFill>
                  <a:srgbClr val="FF0000"/>
                </a:solidFill>
              </a:rPr>
              <a:t>Einen Massensport treiben viele Leute in ihrer Freizeit: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Ballspiele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Radfahren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Joggen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Aerobic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…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de-DE" sz="2400" b="1" dirty="0" smtClean="0">
                <a:solidFill>
                  <a:srgbClr val="FF0000"/>
                </a:solidFill>
              </a:rPr>
              <a:t>Einen Einzelkämpfersport treibt ein Mensch für sich selbst, meistens als </a:t>
            </a:r>
            <a:r>
              <a:rPr lang="de-DE" sz="2400" b="1" dirty="0">
                <a:solidFill>
                  <a:srgbClr val="FF0000"/>
                </a:solidFill>
              </a:rPr>
              <a:t>L</a:t>
            </a:r>
            <a:r>
              <a:rPr lang="de-DE" sz="2400" b="1" dirty="0" smtClean="0">
                <a:solidFill>
                  <a:srgbClr val="FF0000"/>
                </a:solidFill>
              </a:rPr>
              <a:t>eistungssport: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Skispringen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Gymnastik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Leichtathletik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…</a:t>
            </a:r>
          </a:p>
          <a:p>
            <a:pPr eaLnBrk="1" hangingPunct="1">
              <a:lnSpc>
                <a:spcPct val="90000"/>
              </a:lnSpc>
            </a:pPr>
            <a:endParaRPr lang="cs-CZ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290649069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900" b="1" dirty="0" smtClean="0"/>
              <a:t>Extremsportarten.</a:t>
            </a:r>
            <a:endParaRPr lang="cs-CZ" sz="2900" b="1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Fallschirmspringen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>
                <a:solidFill>
                  <a:srgbClr val="0070C0"/>
                </a:solidFill>
              </a:rPr>
              <a:t>Bergsteigen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err="1" smtClean="0"/>
              <a:t>Bungee</a:t>
            </a:r>
            <a:r>
              <a:rPr lang="de-DE" sz="2400" b="1" dirty="0" smtClean="0"/>
              <a:t> – Springen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>
                <a:solidFill>
                  <a:srgbClr val="0070C0"/>
                </a:solidFill>
              </a:rPr>
              <a:t>Base Springen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Eis-, Freiklettern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err="1" smtClean="0">
                <a:solidFill>
                  <a:srgbClr val="0070C0"/>
                </a:solidFill>
              </a:rPr>
              <a:t>Canyoning</a:t>
            </a:r>
            <a:endParaRPr lang="de-DE" sz="2400" b="1" dirty="0" smtClean="0">
              <a:solidFill>
                <a:srgbClr val="0070C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/>
              <a:t>River – Rafting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smtClean="0">
                <a:solidFill>
                  <a:srgbClr val="0070C0"/>
                </a:solidFill>
              </a:rPr>
              <a:t>Drachenfliegen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b="1" dirty="0" err="1" smtClean="0"/>
              <a:t>Zorben</a:t>
            </a:r>
            <a:endParaRPr lang="cs-CZ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442528117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de-DE" sz="2900" b="1" dirty="0" smtClean="0"/>
              <a:t>Antworten Sie!</a:t>
            </a:r>
            <a:endParaRPr lang="cs-CZ" sz="2900" b="1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de-DE" sz="2400" b="1" dirty="0" smtClean="0"/>
              <a:t>Welche von den Sportarten sind:</a:t>
            </a:r>
          </a:p>
          <a:p>
            <a:pPr algn="ctr" eaLnBrk="1" hangingPunct="1">
              <a:buFont typeface="Wingdings" pitchFamily="2" charset="2"/>
              <a:buNone/>
            </a:pPr>
            <a:endParaRPr lang="de-DE" sz="2400" b="1" dirty="0" smtClean="0"/>
          </a:p>
          <a:p>
            <a:pPr algn="ctr" eaLnBrk="1" hangingPunct="1"/>
            <a:r>
              <a:rPr lang="de-DE" sz="2400" b="1" dirty="0" smtClean="0">
                <a:solidFill>
                  <a:srgbClr val="FF0000"/>
                </a:solidFill>
              </a:rPr>
              <a:t>teuer     x     billig</a:t>
            </a:r>
          </a:p>
          <a:p>
            <a:pPr algn="ctr" eaLnBrk="1" hangingPunct="1"/>
            <a:endParaRPr lang="de-DE" sz="2400" b="1" dirty="0" smtClean="0">
              <a:solidFill>
                <a:srgbClr val="FF0000"/>
              </a:solidFill>
            </a:endParaRPr>
          </a:p>
          <a:p>
            <a:pPr algn="ctr" eaLnBrk="1" hangingPunct="1"/>
            <a:r>
              <a:rPr lang="de-DE" sz="2400" b="1" dirty="0" smtClean="0">
                <a:solidFill>
                  <a:srgbClr val="0070C0"/>
                </a:solidFill>
              </a:rPr>
              <a:t>gefährlich     x     ungefährlich</a:t>
            </a:r>
          </a:p>
          <a:p>
            <a:pPr algn="ctr" eaLnBrk="1" hangingPunct="1"/>
            <a:endParaRPr lang="de-DE" sz="2400" b="1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de-DE" sz="2400" b="1" i="1" dirty="0" smtClean="0"/>
              <a:t>Warum sind manche Sportarten  teuer oder gefährlich?</a:t>
            </a:r>
            <a:endParaRPr lang="cs-CZ" sz="24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4284865045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900" b="1" dirty="0" smtClean="0"/>
              <a:t>Welche Verben benutzen wir bei diesen Sportaktivitäten (Wiederholung)?</a:t>
            </a:r>
            <a:endParaRPr lang="cs-CZ" sz="2900" b="1" dirty="0" smtClean="0"/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655638" y="1654175"/>
            <a:ext cx="2217737" cy="4360863"/>
          </a:xfrm>
        </p:spPr>
        <p:txBody>
          <a:bodyPr/>
          <a:lstStyle/>
          <a:p>
            <a:pPr eaLnBrk="1" hangingPunct="1"/>
            <a:r>
              <a:rPr lang="de-DE" sz="2000" b="1" dirty="0" smtClean="0"/>
              <a:t>Schwimmen</a:t>
            </a:r>
          </a:p>
          <a:p>
            <a:pPr eaLnBrk="1" hangingPunct="1"/>
            <a:r>
              <a:rPr lang="de-DE" sz="2000" b="1" dirty="0" smtClean="0"/>
              <a:t>Gymnastik</a:t>
            </a:r>
          </a:p>
          <a:p>
            <a:pPr eaLnBrk="1" hangingPunct="1"/>
            <a:r>
              <a:rPr lang="de-DE" sz="2000" b="1" dirty="0" smtClean="0"/>
              <a:t>Leichtathletik</a:t>
            </a:r>
          </a:p>
          <a:p>
            <a:pPr eaLnBrk="1" hangingPunct="1"/>
            <a:r>
              <a:rPr lang="de-DE" sz="2000" b="1" dirty="0" smtClean="0"/>
              <a:t>Fußball</a:t>
            </a:r>
          </a:p>
          <a:p>
            <a:pPr eaLnBrk="1" hangingPunct="1"/>
            <a:r>
              <a:rPr lang="de-DE" sz="2000" b="1" dirty="0" smtClean="0"/>
              <a:t>Eishockey</a:t>
            </a:r>
          </a:p>
          <a:p>
            <a:pPr eaLnBrk="1" hangingPunct="1"/>
            <a:r>
              <a:rPr lang="de-DE" sz="2000" b="1" dirty="0" smtClean="0"/>
              <a:t>Abfahrtslauf</a:t>
            </a:r>
          </a:p>
          <a:p>
            <a:pPr eaLnBrk="1" hangingPunct="1"/>
            <a:r>
              <a:rPr lang="de-DE" sz="2000" b="1" dirty="0" smtClean="0"/>
              <a:t>Eiskunstlauf</a:t>
            </a:r>
          </a:p>
          <a:p>
            <a:pPr eaLnBrk="1" hangingPunct="1"/>
            <a:r>
              <a:rPr lang="de-DE" sz="2000" b="1" dirty="0" smtClean="0"/>
              <a:t>Radsport</a:t>
            </a:r>
          </a:p>
          <a:p>
            <a:pPr eaLnBrk="1" hangingPunct="1"/>
            <a:r>
              <a:rPr lang="de-DE" sz="2000" b="1" dirty="0" smtClean="0"/>
              <a:t>Kanusport</a:t>
            </a:r>
          </a:p>
          <a:p>
            <a:pPr eaLnBrk="1" hangingPunct="1"/>
            <a:r>
              <a:rPr lang="de-DE" sz="2000" b="1" dirty="0" smtClean="0"/>
              <a:t>Segelsport</a:t>
            </a:r>
          </a:p>
          <a:p>
            <a:pPr eaLnBrk="1" hangingPunct="1"/>
            <a:endParaRPr lang="de-DE" sz="2000" b="1" dirty="0" smtClean="0"/>
          </a:p>
          <a:p>
            <a:pPr eaLnBrk="1" hangingPunct="1"/>
            <a:endParaRPr lang="de-DE" sz="2000" b="1" dirty="0" smtClean="0"/>
          </a:p>
          <a:p>
            <a:pPr eaLnBrk="1" hangingPunct="1"/>
            <a:endParaRPr lang="cs-CZ" sz="2000" b="1" dirty="0" smtClean="0"/>
          </a:p>
        </p:txBody>
      </p:sp>
      <p:sp>
        <p:nvSpPr>
          <p:cNvPr id="25604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2843808" y="1700808"/>
            <a:ext cx="6049962" cy="3743870"/>
          </a:xfrm>
        </p:spPr>
        <p:txBody>
          <a:bodyPr/>
          <a:lstStyle/>
          <a:p>
            <a:pPr eaLnBrk="1" hangingPunct="1"/>
            <a:r>
              <a:rPr lang="de-DE" sz="1800" b="1" dirty="0" smtClean="0">
                <a:solidFill>
                  <a:srgbClr val="FF0000"/>
                </a:solidFill>
              </a:rPr>
              <a:t>schwimmen, ins Wasser vom Startblock springen</a:t>
            </a:r>
          </a:p>
          <a:p>
            <a:pPr eaLnBrk="1" hangingPunct="1"/>
            <a:r>
              <a:rPr lang="de-DE" sz="2000" b="1" dirty="0" smtClean="0">
                <a:solidFill>
                  <a:srgbClr val="FF0000"/>
                </a:solidFill>
              </a:rPr>
              <a:t>turnen, über das Pferd springen</a:t>
            </a:r>
          </a:p>
          <a:p>
            <a:pPr eaLnBrk="1" hangingPunct="1"/>
            <a:r>
              <a:rPr lang="de-DE" sz="2000" b="1" dirty="0" smtClean="0">
                <a:solidFill>
                  <a:srgbClr val="FF0000"/>
                </a:solidFill>
              </a:rPr>
              <a:t>laufen, springen, werfen, stoßen</a:t>
            </a:r>
          </a:p>
          <a:p>
            <a:pPr eaLnBrk="1" hangingPunct="1"/>
            <a:r>
              <a:rPr lang="de-DE" sz="2000" b="1" dirty="0" smtClean="0">
                <a:solidFill>
                  <a:srgbClr val="FF0000"/>
                </a:solidFill>
              </a:rPr>
              <a:t>spielen, kicken, ein Tor schießen</a:t>
            </a:r>
          </a:p>
          <a:p>
            <a:pPr eaLnBrk="1" hangingPunct="1"/>
            <a:r>
              <a:rPr lang="de-DE" sz="2000" b="1" dirty="0" smtClean="0">
                <a:solidFill>
                  <a:srgbClr val="FF0000"/>
                </a:solidFill>
              </a:rPr>
              <a:t>spielen, schießen, verteidigen, stürmen</a:t>
            </a:r>
          </a:p>
          <a:p>
            <a:pPr eaLnBrk="1" hangingPunct="1"/>
            <a:r>
              <a:rPr lang="de-DE" sz="2000" b="1" dirty="0" smtClean="0">
                <a:solidFill>
                  <a:srgbClr val="FF0000"/>
                </a:solidFill>
              </a:rPr>
              <a:t>Ski laufen</a:t>
            </a:r>
          </a:p>
          <a:p>
            <a:pPr eaLnBrk="1" hangingPunct="1"/>
            <a:r>
              <a:rPr lang="de-DE" sz="2000" b="1" dirty="0" smtClean="0">
                <a:solidFill>
                  <a:srgbClr val="FF0000"/>
                </a:solidFill>
              </a:rPr>
              <a:t>Schlittschuh laufen</a:t>
            </a:r>
          </a:p>
          <a:p>
            <a:pPr eaLnBrk="1" hangingPunct="1"/>
            <a:r>
              <a:rPr lang="de-DE" sz="2000" b="1" dirty="0" smtClean="0">
                <a:solidFill>
                  <a:srgbClr val="FF0000"/>
                </a:solidFill>
              </a:rPr>
              <a:t>Rad fahren</a:t>
            </a:r>
          </a:p>
          <a:p>
            <a:pPr eaLnBrk="1" hangingPunct="1"/>
            <a:r>
              <a:rPr lang="de-DE" sz="2000" b="1" dirty="0" smtClean="0">
                <a:solidFill>
                  <a:srgbClr val="FF0000"/>
                </a:solidFill>
              </a:rPr>
              <a:t>paddeln, den Fluss abwärts fahren</a:t>
            </a:r>
          </a:p>
          <a:p>
            <a:pPr eaLnBrk="1" hangingPunct="1"/>
            <a:r>
              <a:rPr lang="de-DE" sz="2000" b="1" dirty="0" smtClean="0">
                <a:solidFill>
                  <a:srgbClr val="FF0000"/>
                </a:solidFill>
              </a:rPr>
              <a:t>segeln</a:t>
            </a:r>
            <a:endParaRPr lang="cs-CZ" sz="20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842986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5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5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5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56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56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2560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95536" y="3789040"/>
            <a:ext cx="8229600" cy="1143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200" b="1" dirty="0" smtClean="0"/>
              <a:t>Ihr könnt jetzt das Wörterbuch benutzen!</a:t>
            </a:r>
            <a:endParaRPr lang="cs-CZ" sz="3200" b="1" dirty="0"/>
          </a:p>
        </p:txBody>
      </p:sp>
      <p:pic>
        <p:nvPicPr>
          <p:cNvPr id="14338" name="Picture 2" descr="čtení,emoce,knihy,ksichtík,ksichtíky,smajlíci,smajlík,smajlíky,symboly,úsměv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04664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110722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900" b="1" dirty="0" smtClean="0"/>
              <a:t>Was braucht man bei dieser Sportaktivität</a:t>
            </a:r>
            <a:endParaRPr lang="cs-CZ" sz="2900" b="1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sz="2000" b="1" dirty="0" smtClean="0">
                <a:solidFill>
                  <a:srgbClr val="FF0000"/>
                </a:solidFill>
              </a:rPr>
              <a:t>z.B. Schwimmen:</a:t>
            </a:r>
            <a:r>
              <a:rPr lang="de-DE" sz="2000" b="1" dirty="0" smtClean="0"/>
              <a:t/>
            </a:r>
            <a:br>
              <a:rPr lang="de-DE" sz="2000" b="1" dirty="0" smtClean="0"/>
            </a:br>
            <a:r>
              <a:rPr lang="de-DE" sz="2000" b="1" i="1" dirty="0" smtClean="0"/>
              <a:t>Ich brauche: einen Badeanzug/eine Badehose, eine Schwimmbrille, ein Badetuch/ein Handtuch, eine Seife, ……</a:t>
            </a:r>
            <a:br>
              <a:rPr lang="de-DE" sz="2000" b="1" i="1" dirty="0" smtClean="0"/>
            </a:br>
            <a:endParaRPr lang="de-DE" sz="2000" b="1" i="1" dirty="0" smtClean="0"/>
          </a:p>
          <a:p>
            <a:r>
              <a:rPr lang="de-DE" sz="2000" b="1" dirty="0" smtClean="0"/>
              <a:t>Abfahrtslauf</a:t>
            </a:r>
          </a:p>
          <a:p>
            <a:pPr eaLnBrk="1" hangingPunct="1"/>
            <a:r>
              <a:rPr lang="de-DE" sz="2000" b="1" dirty="0" smtClean="0"/>
              <a:t>Skilanglauf</a:t>
            </a:r>
          </a:p>
          <a:p>
            <a:pPr eaLnBrk="1" hangingPunct="1"/>
            <a:r>
              <a:rPr lang="de-DE" sz="2000" b="1" dirty="0" smtClean="0"/>
              <a:t>Speerwerfen</a:t>
            </a:r>
          </a:p>
          <a:p>
            <a:pPr eaLnBrk="1" hangingPunct="1"/>
            <a:r>
              <a:rPr lang="de-DE" sz="2000" b="1" dirty="0" smtClean="0"/>
              <a:t>Kanusport</a:t>
            </a:r>
          </a:p>
          <a:p>
            <a:pPr eaLnBrk="1" hangingPunct="1"/>
            <a:r>
              <a:rPr lang="de-DE" sz="2000" b="1" dirty="0" smtClean="0"/>
              <a:t>Segeln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sz="2000" b="1" dirty="0" smtClean="0">
                <a:solidFill>
                  <a:srgbClr val="0070C0"/>
                </a:solidFill>
              </a:rPr>
              <a:t>Aufgabe:</a:t>
            </a:r>
          </a:p>
          <a:p>
            <a:pPr eaLnBrk="1" hangingPunct="1"/>
            <a:r>
              <a:rPr lang="de-DE" sz="2000" b="1" dirty="0" smtClean="0">
                <a:solidFill>
                  <a:srgbClr val="0070C0"/>
                </a:solidFill>
              </a:rPr>
              <a:t>…………. wählen Sie selbst noch drei Sportarten aus und sprechen sie so von ihnen:</a:t>
            </a:r>
          </a:p>
          <a:p>
            <a:pPr eaLnBrk="1" hangingPunct="1"/>
            <a:endParaRPr lang="de-DE" sz="2000" b="1" dirty="0" smtClean="0"/>
          </a:p>
          <a:p>
            <a:pPr eaLnBrk="1" hangingPunct="1"/>
            <a:endParaRPr lang="cs-CZ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210831712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de-DE" sz="2900" b="1" dirty="0" smtClean="0">
                <a:solidFill>
                  <a:srgbClr val="FF0000"/>
                </a:solidFill>
              </a:rPr>
              <a:t>Sagen Sie, wo man diesen Sport treibt:</a:t>
            </a:r>
            <a:br>
              <a:rPr lang="de-DE" sz="2900" b="1" dirty="0" smtClean="0">
                <a:solidFill>
                  <a:srgbClr val="FF0000"/>
                </a:solidFill>
              </a:rPr>
            </a:br>
            <a:r>
              <a:rPr lang="de-DE" sz="2900" b="1" dirty="0" smtClean="0">
                <a:solidFill>
                  <a:srgbClr val="FF0000"/>
                </a:solidFill>
              </a:rPr>
              <a:t>(Sporteinrichtung oder Ort)</a:t>
            </a:r>
            <a:endParaRPr lang="cs-CZ" sz="2900" b="1" dirty="0" smtClean="0">
              <a:solidFill>
                <a:srgbClr val="FF0000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/>
            <a:r>
              <a:rPr lang="de-DE" sz="2400" b="1" dirty="0" smtClean="0"/>
              <a:t>Ich laufe ……………………. Ski.</a:t>
            </a:r>
          </a:p>
          <a:p>
            <a:pPr eaLnBrk="1" hangingPunct="1"/>
            <a:r>
              <a:rPr lang="de-DE" sz="2400" b="1" dirty="0" smtClean="0"/>
              <a:t>Ich spiele Tennis …………………… .</a:t>
            </a:r>
          </a:p>
          <a:p>
            <a:pPr eaLnBrk="1" hangingPunct="1"/>
            <a:r>
              <a:rPr lang="de-DE" sz="2400" b="1" dirty="0" smtClean="0"/>
              <a:t>Er spielt Fußball ……………………. .</a:t>
            </a:r>
          </a:p>
          <a:p>
            <a:pPr eaLnBrk="1" hangingPunct="1"/>
            <a:r>
              <a:rPr lang="de-DE" sz="2400" b="1" dirty="0" smtClean="0"/>
              <a:t>Sie schwimmt ……………………… .</a:t>
            </a:r>
          </a:p>
          <a:p>
            <a:pPr eaLnBrk="1" hangingPunct="1"/>
            <a:r>
              <a:rPr lang="de-DE" sz="2400" b="1" dirty="0" smtClean="0"/>
              <a:t>Er segelt ………………………… .</a:t>
            </a:r>
          </a:p>
          <a:p>
            <a:pPr eaLnBrk="1" hangingPunct="1"/>
            <a:r>
              <a:rPr lang="de-DE" sz="2400" b="1" dirty="0" smtClean="0"/>
              <a:t>Er fährt ………………………. Rad.</a:t>
            </a:r>
          </a:p>
          <a:p>
            <a:pPr eaLnBrk="1" hangingPunct="1"/>
            <a:r>
              <a:rPr lang="de-DE" sz="2400" b="1" dirty="0" smtClean="0"/>
              <a:t>Er treibt Skilanglauf ……………………. .</a:t>
            </a:r>
          </a:p>
          <a:p>
            <a:pPr eaLnBrk="1" hangingPunct="1"/>
            <a:r>
              <a:rPr lang="de-DE" sz="2400" b="1" dirty="0" smtClean="0"/>
              <a:t>Ich spiele Volleyball ………………………….. .</a:t>
            </a:r>
          </a:p>
          <a:p>
            <a:pPr eaLnBrk="1" hangingPunct="1"/>
            <a:r>
              <a:rPr lang="de-DE" sz="2400" b="1" dirty="0" smtClean="0"/>
              <a:t>Sie spielen Beach – Volleyball ………………………. .</a:t>
            </a:r>
          </a:p>
          <a:p>
            <a:pPr eaLnBrk="1" hangingPunct="1"/>
            <a:r>
              <a:rPr lang="de-DE" sz="2400" b="1" dirty="0" smtClean="0"/>
              <a:t>Der Hockeyspieler spielt Hockey ……………………. .</a:t>
            </a:r>
          </a:p>
          <a:p>
            <a:pPr eaLnBrk="1" hangingPunct="1"/>
            <a:endParaRPr lang="cs-CZ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124828933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563</Words>
  <Application>Microsoft Office PowerPoint</Application>
  <PresentationFormat>Předvádění na obrazovce (4:3)</PresentationFormat>
  <Paragraphs>153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Sport</vt:lpstr>
      <vt:lpstr>Die typisch männlichen und typisch weiblichen Sportarten … und deiner Meinung nach?</vt:lpstr>
      <vt:lpstr>Massensport   x   Einzelkämpfersport  </vt:lpstr>
      <vt:lpstr>Extremsportarten.</vt:lpstr>
      <vt:lpstr>Antworten Sie!</vt:lpstr>
      <vt:lpstr>Welche Verben benutzen wir bei diesen Sportaktivitäten (Wiederholung)?</vt:lpstr>
      <vt:lpstr>Ihr könnt jetzt das Wörterbuch benutzen!</vt:lpstr>
      <vt:lpstr>Was braucht man bei dieser Sportaktivität</vt:lpstr>
      <vt:lpstr>Sagen Sie, wo man diesen Sport treibt: (Sporteinrichtung oder Ort)</vt:lpstr>
      <vt:lpstr>Sagen Sie, wie man den Sportler nennt: </vt:lpstr>
      <vt:lpstr>Wir sagen jetzt „PRO   und   CONTRA“</vt:lpstr>
      <vt:lpstr>PRO ……. ich mag Sport:</vt:lpstr>
      <vt:lpstr>CONTRA …….. ich mag keinen Sport:</vt:lpstr>
      <vt:lpstr>Bilden Sie ein Gespräch. Der eine mag Sport und der andere liebt ihn nicht.</vt:lpstr>
      <vt:lpstr>Bereiten Sie Fragen zu einem Interview nach folgenden Punkten:</vt:lpstr>
      <vt:lpstr>Prezentace aplikace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</dc:title>
  <dc:creator>Ucitel_NB50</dc:creator>
  <cp:lastModifiedBy>Ucitel_NB50</cp:lastModifiedBy>
  <cp:revision>10</cp:revision>
  <dcterms:created xsi:type="dcterms:W3CDTF">2012-12-01T20:13:08Z</dcterms:created>
  <dcterms:modified xsi:type="dcterms:W3CDTF">2013-06-05T10:35:57Z</dcterms:modified>
</cp:coreProperties>
</file>