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3" r:id="rId2"/>
    <p:sldId id="27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5" r:id="rId2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88" autoAdjust="0"/>
  </p:normalViewPr>
  <p:slideViewPr>
    <p:cSldViewPr>
      <p:cViewPr>
        <p:scale>
          <a:sx n="75" d="100"/>
          <a:sy n="75" d="100"/>
        </p:scale>
        <p:origin x="-1002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53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82BE7E-55AD-4935-856A-E674143A77FD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A29E16-0704-4EFA-B2D5-3E4482F890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244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D06F45-3CDB-43BF-9EE6-76D0F61B953C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4BD7EE-EFDC-4B3F-96D4-2B4BEE225EF0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79FC2-03D0-458B-93B0-598C18B8EAF1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06E5-ADEE-469E-B608-91B2EC77AD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1144818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E7790-3726-4D1F-AFED-8C7090C2E527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6A7F2-CBC4-4E18-8399-F6BBA04B06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000553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D3C0A-E365-4AB7-B324-1C62EC6BF155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A0D3D-4894-4664-AFFC-1C1FC7B7CF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626793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00AB0-E78F-4277-A0EF-E4635DE81653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A410D-D9DA-4930-B3BB-89E238C350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746270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901EB-2AD5-49FB-8A64-B0E1DFA3547E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A08DF-EB0A-4359-B229-1EB6B80E7C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637379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760F-D8EB-41E8-8E31-DAA6AC68E8DE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B1C8E-BA25-4977-845C-63DBFF54D4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361360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C0C93-E838-4217-8D50-4CF5566AB791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71396-4B2C-4064-BDDC-FDE19EB3E2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137451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ACDE-911F-4F63-BA7E-7F1E9158BC2A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D1269-D94F-4C56-9CF8-F84C9D1574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67849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22499-1163-47C5-9BD3-5F44316E6278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F68CC-02DB-4DD0-AA00-93D64B6DE4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934873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95F03-67C9-49EE-9139-A502ED2C7DFA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CA36-A7BF-42C4-8D57-2691624C6E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020153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FB57-4AD3-4493-8ECC-AAB3C2093963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F250C-AECA-4741-9FB7-D9C948F2AB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923848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EC411E-94D2-401C-860A-6208B04FE689}" type="datetimeFigureOut">
              <a:rPr lang="cs-CZ"/>
              <a:pPr>
                <a:defRPr/>
              </a:pPr>
              <a:t>19.8.2014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CEAAC-9D33-430E-A330-5EBA8CA792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.wikivoyage.org/wiki/Mecklenburg-Vorpommern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altLang="cs-CZ" sz="3200" b="1" smtClean="0"/>
              <a:t>Regionale deutsche Küche</a:t>
            </a:r>
            <a:endParaRPr lang="cs-CZ" altLang="cs-CZ" sz="3200" b="1" smtClean="0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1650"/>
            <a:ext cx="91440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749300" y="5516563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http://upload.wikimedia.org/wikipedia/commons/thumb/3/3e/Deutschland_Lage_von_Sachsen-Anhalt.svg/200px-Deutschland_Lage_von_Sachsen-Anhalt.svg.png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51275" y="2279650"/>
            <a:ext cx="5113338" cy="2308225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b="1" dirty="0" smtClean="0">
                <a:solidFill>
                  <a:srgbClr val="FF0000"/>
                </a:solidFill>
              </a:rPr>
              <a:t>Sachsenanhalt / Landeshauptstadt: Magdeburg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>
                <a:solidFill>
                  <a:srgbClr val="7030A0"/>
                </a:solidFill>
              </a:rPr>
              <a:t>Geografisch: </a:t>
            </a:r>
            <a:r>
              <a:rPr lang="de-DE" sz="1600" b="1" dirty="0" smtClean="0"/>
              <a:t>das Norddeutsche Tiefland, fruchtbares Ackerland, Weinbaugebiete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Andere Städte:</a:t>
            </a:r>
            <a:r>
              <a:rPr lang="de-DE" sz="1600" b="1" dirty="0" smtClean="0"/>
              <a:t>  Wittenberg, Quedlinburg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Küche:</a:t>
            </a:r>
            <a:r>
              <a:rPr lang="de-DE" sz="1600" b="1" dirty="0" smtClean="0"/>
              <a:t> Fischgerichte, regionale Kuchen</a:t>
            </a:r>
            <a:endParaRPr lang="cs-CZ" sz="1600" b="1" dirty="0"/>
          </a:p>
        </p:txBody>
      </p:sp>
      <p:pic>
        <p:nvPicPr>
          <p:cNvPr id="11268" name="Picture 2" descr="Deutschland Lage von Sachsen-Anhalt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628775"/>
            <a:ext cx="2665412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539750" y="55895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http://upload.wikimedia.org/wikipedia/commons/thumb/3/34/Deutschland_Lage_von_Niedersachsen.svg/200px-Deutschland_Lage_von_Niedersachsen.svg.png</a:t>
            </a:r>
          </a:p>
        </p:txBody>
      </p:sp>
      <p:sp>
        <p:nvSpPr>
          <p:cNvPr id="12291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348038" y="1412875"/>
            <a:ext cx="5486400" cy="3954463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Niedersachsen / Landeshauptstadt: Hannover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 </a:t>
            </a:r>
            <a:r>
              <a:rPr lang="de-DE" altLang="cs-CZ" sz="1600" b="1" smtClean="0"/>
              <a:t>das Norddeutsche Tiefland, Nordseeküste, Ostfriesland mit den Ostfriesischen Inseln, Lüneburger Heide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Tourismus:</a:t>
            </a:r>
            <a:r>
              <a:rPr lang="de-DE" altLang="cs-CZ" sz="1600" b="1" smtClean="0"/>
              <a:t> Elbe-Radweg, Weser-Radweg, Nordseeküsten-Radweg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</a:t>
            </a:r>
            <a:r>
              <a:rPr lang="de-DE" altLang="cs-CZ" sz="1600" b="1" smtClean="0"/>
              <a:t> Osnabrück, Göttingen, Wolfsburg  (VW – das  größte Automobilwerk  der Welt)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Fische – Kabeljau, Hering, Hecht, Aal, Meeresfrüchte (Krabben), Grünkohlgerichte  mit Pinkelwurst (grobkörnige Wurst)</a:t>
            </a:r>
            <a:endParaRPr lang="cs-CZ" altLang="cs-CZ" sz="1600" b="1" smtClean="0"/>
          </a:p>
        </p:txBody>
      </p:sp>
      <p:pic>
        <p:nvPicPr>
          <p:cNvPr id="12292" name="Picture 2" descr="Deutschland Lage von Niedersachs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660525"/>
            <a:ext cx="273526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611188" y="58054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http://upload.wikimedia.org/wikipedia/commons/thumb/e/eb/Deutschland_Lage_von_Nordrhein-Westfalen.svg/200px-Deutschland_Lage_von_Nordrhein-Westfalen.svg.png</a:t>
            </a:r>
          </a:p>
        </p:txBody>
      </p:sp>
      <p:sp>
        <p:nvSpPr>
          <p:cNvPr id="1331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348038" y="1031875"/>
            <a:ext cx="5486400" cy="4373563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Nordrhein-Westfalen / Landeshauptstadt: Düsseldorf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 </a:t>
            </a:r>
            <a:r>
              <a:rPr lang="de-DE" altLang="cs-CZ" sz="1600" b="1" smtClean="0"/>
              <a:t>Eifel (Nürburgring – Formel 1),  Mittel-, Niederrhein, Ebbegebirge, Ruhrgebiet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</a:t>
            </a:r>
            <a:r>
              <a:rPr lang="de-DE" altLang="cs-CZ" sz="1600" b="1" smtClean="0"/>
              <a:t> Bonn, Duisburg, Köln, Aachen, Ruppertal (Schwebebahn), Drachenfels (im Siebengebirge, Schloss Drachenburg), …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Kölsch-Bier, Blutwurst mit Zwiebel, Blutwurst mit Kartoffelbrei und Äpfeln</a:t>
            </a:r>
          </a:p>
          <a:p>
            <a:pPr eaLnBrk="1" hangingPunct="1"/>
            <a:r>
              <a:rPr lang="de-DE" altLang="cs-CZ" sz="1600" b="1" i="1" smtClean="0"/>
              <a:t>Spezialität: Rheinischer Sauerbraten:  das rohe Rindfleisch ist für mehrere  Tage in einer Marinade aus Essig, Wein und Gewürz, süßsaure Soße mit oder ohne Rosinen, Beilagen – Kartoffelklöße, Salzkartoffeln, Nudeln, Rotkohl</a:t>
            </a:r>
          </a:p>
          <a:p>
            <a:pPr eaLnBrk="1" hangingPunct="1"/>
            <a:endParaRPr lang="cs-CZ" altLang="cs-CZ" sz="1600" b="1" smtClean="0"/>
          </a:p>
        </p:txBody>
      </p:sp>
      <p:pic>
        <p:nvPicPr>
          <p:cNvPr id="13316" name="Picture 2" descr="Deutschland Lage von Nordrhein-Westfal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052513"/>
            <a:ext cx="2881313" cy="390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539750" y="53736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http://upload.wikimedia.org/wikipedia/commons/thumb/5/56/Deutschland_Lage_von_Schleswig-Holstein.svg/200px-Deutschland_Lage_von_Schleswig-Holstein.svg.png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19475" y="1628775"/>
            <a:ext cx="5486400" cy="28924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b="1" dirty="0" smtClean="0">
                <a:solidFill>
                  <a:srgbClr val="FF0000"/>
                </a:solidFill>
              </a:rPr>
              <a:t>Schleswig- Holstein / Landeshauptstadt: Kiel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Geografisch: </a:t>
            </a:r>
            <a:r>
              <a:rPr lang="de-DE" sz="1600" b="1" dirty="0" smtClean="0"/>
              <a:t>Nordseeküste, Ostfriesische Inseln (Sylt, Föhr, …), Wattenmeer (Nationalpark, Seehunde), Ostseeküste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Andere Städte:</a:t>
            </a:r>
            <a:r>
              <a:rPr lang="de-DE" sz="1600" b="1" dirty="0" smtClean="0"/>
              <a:t> Lübeck, 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Küche:</a:t>
            </a:r>
            <a:r>
              <a:rPr lang="de-DE" sz="1600" b="1" dirty="0" smtClean="0"/>
              <a:t> Kartoffeln in verschiedensten Zubereitungsarten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/>
              <a:t>Schnitzel Holstein – Kalbschnitzel mit Spiegelei, Weißbrot mit Fisch, Bohnen als Beilage </a:t>
            </a:r>
            <a:endParaRPr lang="cs-CZ" sz="1600" b="1" dirty="0"/>
          </a:p>
        </p:txBody>
      </p:sp>
      <p:pic>
        <p:nvPicPr>
          <p:cNvPr id="14340" name="Picture 2" descr="Deutschland Lage von Schleswig-Holstei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2736850" cy="370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578225" y="1701800"/>
            <a:ext cx="5486400" cy="28067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b="1" dirty="0" smtClean="0">
                <a:solidFill>
                  <a:srgbClr val="FF0000"/>
                </a:solidFill>
              </a:rPr>
              <a:t>Mecklenburg – Vorpommern / Landeshauptstadt: Schwerin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Geografisch: </a:t>
            </a:r>
            <a:r>
              <a:rPr lang="de-DE" sz="1600" b="1" dirty="0" smtClean="0"/>
              <a:t>Mecklenburgische Seeplatte, Inseln: Rügen,  Hiddensee, </a:t>
            </a:r>
            <a:r>
              <a:rPr lang="de-DE" sz="1600" b="1" dirty="0" err="1" smtClean="0"/>
              <a:t>Usedom</a:t>
            </a:r>
            <a:endParaRPr lang="de-DE" sz="1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Andere Städte:</a:t>
            </a:r>
            <a:r>
              <a:rPr lang="de-DE" sz="1600" b="1" dirty="0" smtClean="0"/>
              <a:t> Rostock, Stralsund, Wismar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Küche: </a:t>
            </a:r>
            <a:r>
              <a:rPr lang="de-DE" sz="1600" b="1" dirty="0" smtClean="0"/>
              <a:t> Kartoffeln in verschiedenen Zubereitungsarten, süßsaure  Gerichte, Fische</a:t>
            </a:r>
            <a:endParaRPr lang="cs-CZ" sz="1600" b="1" dirty="0"/>
          </a:p>
        </p:txBody>
      </p:sp>
      <p:pic>
        <p:nvPicPr>
          <p:cNvPr id="15364" name="Picture 2" descr="Deutschland Lage von Mecklenburg-Vorpommer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484313"/>
            <a:ext cx="2808288" cy="380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488" y="5732463"/>
            <a:ext cx="4133850" cy="350837"/>
          </a:xfrm>
        </p:spPr>
        <p:txBody>
          <a:bodyPr/>
          <a:lstStyle/>
          <a:p>
            <a:r>
              <a:rPr lang="cs-CZ" altLang="cs-CZ" sz="1200" smtClean="0">
                <a:hlinkClick r:id="rId3"/>
              </a:rPr>
              <a:t>http://de.wikivoyage.org/wiki/Mecklenburg-Vorpommern</a:t>
            </a:r>
            <a:endParaRPr lang="cs-CZ" altLang="cs-CZ" sz="1200" smtClean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611188" y="5445125"/>
            <a:ext cx="5486400" cy="566738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http://upload.wikimedia.org/wikipedia/commons/thumb/7/7a/Deutschland_Lage_von_Brandenburg.svg/200px-Deutschland_Lage_von_Brandenburg.svg.png</a:t>
            </a:r>
          </a:p>
        </p:txBody>
      </p:sp>
      <p:sp>
        <p:nvSpPr>
          <p:cNvPr id="16387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276600" y="2132013"/>
            <a:ext cx="5486400" cy="2460625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Brandenburg / Landeshauptstadt: Potsdam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</a:t>
            </a:r>
            <a:r>
              <a:rPr lang="de-DE" altLang="cs-CZ" sz="1600" b="1" smtClean="0"/>
              <a:t> das Norddeutsche Tiefland, fischreiche Seen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 Städte:</a:t>
            </a:r>
            <a:r>
              <a:rPr lang="de-DE" altLang="cs-CZ" sz="1600" b="1" smtClean="0"/>
              <a:t> Cottbus, Brandenburg an der Havel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Quark mit Pellkartoffeln, Zwiebeln und Leinöl </a:t>
            </a:r>
            <a:endParaRPr lang="cs-CZ" altLang="cs-CZ" sz="1600" b="1" smtClean="0"/>
          </a:p>
        </p:txBody>
      </p:sp>
      <p:pic>
        <p:nvPicPr>
          <p:cNvPr id="16388" name="Picture 2" descr="Deutschland Lage von Brandenburg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57338"/>
            <a:ext cx="266382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393700" y="58054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http://upload.wikimedia.org/wikipedia/commons/thumb/1/1c/Bremen_Roland01.jpg/290px-Bremen_Roland01.jpg</a:t>
            </a:r>
          </a:p>
        </p:txBody>
      </p:sp>
      <p:sp>
        <p:nvSpPr>
          <p:cNvPr id="17411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92500" y="2852738"/>
            <a:ext cx="5486400" cy="2809875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Bremen – Bundesland / Hafenstadt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/>
              <a:t>Die zehntgrößte Stadt Deutschlands</a:t>
            </a:r>
          </a:p>
          <a:p>
            <a:pPr eaLnBrk="1" hangingPunct="1"/>
            <a:endParaRPr lang="de-DE" altLang="cs-CZ" sz="1600" b="1" smtClean="0">
              <a:solidFill>
                <a:srgbClr val="7030A0"/>
              </a:solidFill>
            </a:endParaRPr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Fische – Kabeljau, Hering, Hecht, Aal, Meeresfrüchte (Krabben), Grünkohlgerichte  mit Pinkelwurst  (grobkörnige Wurst), Kassler und Speck</a:t>
            </a:r>
          </a:p>
          <a:p>
            <a:pPr eaLnBrk="1" hangingPunct="1"/>
            <a:r>
              <a:rPr lang="de-DE" altLang="cs-CZ" sz="1600" b="1" i="1" smtClean="0"/>
              <a:t>Rote Grütze – Dessert: Obst mit Speisestärke und Sahne oder Vanillecreme</a:t>
            </a:r>
            <a:endParaRPr lang="cs-CZ" altLang="cs-CZ" sz="1600" b="1" i="1" smtClean="0"/>
          </a:p>
          <a:p>
            <a:pPr eaLnBrk="1" hangingPunct="1"/>
            <a:endParaRPr lang="cs-CZ" altLang="cs-CZ" sz="1600" b="1" smtClean="0"/>
          </a:p>
        </p:txBody>
      </p:sp>
      <p:pic>
        <p:nvPicPr>
          <p:cNvPr id="17412" name="Picture 2" descr="Bremen Roland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33488"/>
            <a:ext cx="2659062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2" descr="Deutschland Lage von Niedersachse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33375"/>
            <a:ext cx="1871662" cy="253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395288" y="5949950"/>
            <a:ext cx="5486400" cy="566738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http://upload.wikimedia.org/wikipedia/commons/thumb/2/22/Hamburg_landungsbruecken_wv_ds_08_2007.jpg/800px-Hamburg_landungsbruecken_wv_ds_08_2007.jpg</a:t>
            </a:r>
          </a:p>
        </p:txBody>
      </p:sp>
      <p:sp>
        <p:nvSpPr>
          <p:cNvPr id="1843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929063" y="260350"/>
            <a:ext cx="5087937" cy="5616575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Hamburg: Bundesland, Landeshauptstadt, Hafenstadt</a:t>
            </a:r>
          </a:p>
          <a:p>
            <a:pPr eaLnBrk="1" hangingPunct="1"/>
            <a:r>
              <a:rPr lang="de-DE" altLang="cs-CZ" sz="1600" b="1" smtClean="0"/>
              <a:t>Stadt des Handels, der  Kultur (Museen, Theater, Kinos, …)</a:t>
            </a:r>
          </a:p>
          <a:p>
            <a:pPr eaLnBrk="1" hangingPunct="1"/>
            <a:r>
              <a:rPr lang="de-DE" altLang="cs-CZ" sz="1600" b="1" smtClean="0"/>
              <a:t>Reeperbahn – Zentrum des Nachtlebens , hier Beginn der Weltkarriere von Beatles</a:t>
            </a:r>
          </a:p>
          <a:p>
            <a:pPr eaLnBrk="1" hangingPunct="1"/>
            <a:r>
              <a:rPr lang="de-DE" altLang="cs-CZ" sz="1600" b="1" smtClean="0"/>
              <a:t>6 m über dem Meeresspiegel</a:t>
            </a:r>
          </a:p>
          <a:p>
            <a:pPr eaLnBrk="1" hangingPunct="1"/>
            <a:r>
              <a:rPr lang="de-DE" altLang="cs-CZ" sz="1600" b="1" i="1" smtClean="0"/>
              <a:t>Speicherstadt (Sehenswürdigkeit):</a:t>
            </a:r>
            <a:r>
              <a:rPr lang="de-DE" altLang="cs-CZ" sz="1600" b="1" smtClean="0"/>
              <a:t> Wahrzeichen des  Handels, früher Lager für Waren, heute  Museen (Gewürzmuseum, Das  afghanische  Museum, Zollmuseum, ..)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 Aalsuppe</a:t>
            </a:r>
          </a:p>
          <a:p>
            <a:pPr eaLnBrk="1" hangingPunct="1"/>
            <a:r>
              <a:rPr lang="de-DE" altLang="cs-CZ" sz="1600" b="1" i="1" smtClean="0"/>
              <a:t>Franzbrötchen</a:t>
            </a:r>
            <a:r>
              <a:rPr lang="de-DE" altLang="cs-CZ" sz="1600" b="1" smtClean="0"/>
              <a:t> – das süße Brötchen mit Zimt</a:t>
            </a:r>
          </a:p>
          <a:p>
            <a:pPr eaLnBrk="1" hangingPunct="1"/>
            <a:r>
              <a:rPr lang="de-DE" altLang="cs-CZ" sz="1600" b="1" smtClean="0"/>
              <a:t>Hamburger </a:t>
            </a:r>
            <a:r>
              <a:rPr lang="de-DE" altLang="cs-CZ" sz="1600" b="1" i="1" smtClean="0"/>
              <a:t>„Braune Kuchen“</a:t>
            </a:r>
            <a:r>
              <a:rPr lang="de-DE" altLang="cs-CZ" sz="1600" b="1" smtClean="0"/>
              <a:t> mit Mandeln, Zimt und dunklem Zuckerrübensirup</a:t>
            </a:r>
          </a:p>
          <a:p>
            <a:pPr eaLnBrk="1" hangingPunct="1"/>
            <a:r>
              <a:rPr lang="de-DE" altLang="cs-CZ" sz="1600" b="1" i="1" smtClean="0"/>
              <a:t>Labskaus</a:t>
            </a:r>
            <a:r>
              <a:rPr lang="de-DE" altLang="cs-CZ" sz="1600" b="1" smtClean="0"/>
              <a:t> – Matrosengericht, Speise für derbe Männer, Grundlage Kartoffeln, Hackfleisch, Hering</a:t>
            </a:r>
          </a:p>
          <a:p>
            <a:pPr eaLnBrk="1" hangingPunct="1"/>
            <a:r>
              <a:rPr lang="de-DE" altLang="cs-CZ" sz="1600" b="1" i="1" smtClean="0"/>
              <a:t>Linsen nach Hamburger Art</a:t>
            </a:r>
            <a:r>
              <a:rPr lang="de-DE" altLang="cs-CZ" sz="1600" b="1" smtClean="0"/>
              <a:t>, mit Speck und garniert mit getrockneten Backpflaumen, Beilage Salzkartoffeln, Gemüse oder Salat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cs-CZ" altLang="cs-CZ" sz="1600" b="1" smtClean="0"/>
          </a:p>
        </p:txBody>
      </p:sp>
      <p:pic>
        <p:nvPicPr>
          <p:cNvPr id="18436" name="Picture 4" descr="File:Hamburg landungsbruecken wv ds 08 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2997200"/>
            <a:ext cx="35528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2" descr="Deutschland Lage von Mecklenburg-Vorpommer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8" y="1052513"/>
            <a:ext cx="1957387" cy="2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se šipkou 6"/>
          <p:cNvCxnSpPr/>
          <p:nvPr/>
        </p:nvCxnSpPr>
        <p:spPr>
          <a:xfrm flipH="1">
            <a:off x="1781175" y="1030288"/>
            <a:ext cx="742950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250825" y="6165850"/>
            <a:ext cx="5486400" cy="566738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http://upload.wikimedia.org/wikipedia/commons/thumb/7/74/Berlin_Brandenburger_Tor_Nacht.jpg/300px-Berlin_Brandenburger_Tor_Nacht.jpg</a:t>
            </a:r>
          </a:p>
        </p:txBody>
      </p:sp>
      <p:sp>
        <p:nvSpPr>
          <p:cNvPr id="1945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92500" y="469900"/>
            <a:ext cx="5486400" cy="5256213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Berlin – Hauptstadt, Bundesland, 3,5 Mio Einwohner</a:t>
            </a:r>
          </a:p>
          <a:p>
            <a:pPr eaLnBrk="1" hangingPunct="1"/>
            <a:endParaRPr lang="de-DE" altLang="cs-CZ" sz="1600" b="1" smtClean="0">
              <a:solidFill>
                <a:srgbClr val="7030A0"/>
              </a:solidFill>
            </a:endParaRPr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Berliner Küche:</a:t>
            </a:r>
          </a:p>
          <a:p>
            <a:pPr eaLnBrk="1" hangingPunct="1"/>
            <a:r>
              <a:rPr lang="de-DE" altLang="cs-CZ" sz="1600" b="1" i="1" smtClean="0"/>
              <a:t>Königsberger Klopse  - ostpreußische Spezialität: gekochte Fleischklöße in weißer Soße mit Kapern, Beilage: Salzkartoffeln oder Reis</a:t>
            </a:r>
          </a:p>
          <a:p>
            <a:pPr eaLnBrk="1" hangingPunct="1"/>
            <a:r>
              <a:rPr lang="de-DE" altLang="cs-CZ" sz="1800" b="1" smtClean="0"/>
              <a:t>Was isst man in Berlin?</a:t>
            </a:r>
            <a:r>
              <a:rPr lang="de-DE" altLang="cs-CZ" sz="1600" b="1" smtClean="0"/>
              <a:t> Schweinefleisch, Gans, Karpfen, Hecht, Aal, Kohl, Hülsenfrüchte: Erbsen, Linsen, Bohnen</a:t>
            </a:r>
          </a:p>
          <a:p>
            <a:pPr eaLnBrk="1" hangingPunct="1"/>
            <a:r>
              <a:rPr lang="de-DE" altLang="cs-CZ" sz="1600" b="1" i="1" smtClean="0">
                <a:solidFill>
                  <a:srgbClr val="FF0000"/>
                </a:solidFill>
              </a:rPr>
              <a:t>Berliner Spezialitäten:</a:t>
            </a:r>
          </a:p>
          <a:p>
            <a:pPr eaLnBrk="1" hangingPunct="1"/>
            <a:r>
              <a:rPr lang="de-DE" altLang="cs-CZ" sz="1600" b="1" i="1" smtClean="0"/>
              <a:t>Eisbein</a:t>
            </a:r>
            <a:r>
              <a:rPr lang="de-DE" altLang="cs-CZ" sz="1600" b="1" smtClean="0"/>
              <a:t> – Schweinshaxe mit Sauerkraut und Erbspüree</a:t>
            </a:r>
          </a:p>
          <a:p>
            <a:pPr eaLnBrk="1" hangingPunct="1"/>
            <a:r>
              <a:rPr lang="de-DE" altLang="cs-CZ" sz="1600" b="1" i="1" smtClean="0"/>
              <a:t>Kasseller</a:t>
            </a:r>
            <a:r>
              <a:rPr lang="de-DE" altLang="cs-CZ" sz="1600" b="1" smtClean="0"/>
              <a:t> -  geräuchertes  Schweinefleisch mit Sauerkraut, Kartoffelpüree</a:t>
            </a:r>
          </a:p>
          <a:p>
            <a:pPr eaLnBrk="1" hangingPunct="1"/>
            <a:r>
              <a:rPr lang="de-DE" altLang="cs-CZ" sz="1600" b="1" i="1" smtClean="0"/>
              <a:t>Hackepeter</a:t>
            </a:r>
            <a:r>
              <a:rPr lang="de-DE" altLang="cs-CZ" sz="1600" b="1" smtClean="0"/>
              <a:t> vom Schweinefleisch (rohes Hackfleisch mit Brötchen)</a:t>
            </a:r>
          </a:p>
          <a:p>
            <a:pPr eaLnBrk="1" hangingPunct="1"/>
            <a:r>
              <a:rPr lang="de-DE" altLang="cs-CZ" sz="1600" b="1" i="1" smtClean="0"/>
              <a:t>Strammer Max</a:t>
            </a:r>
            <a:r>
              <a:rPr lang="de-DE" altLang="cs-CZ" sz="1600" b="1" smtClean="0"/>
              <a:t> – Brot, Schinken, Spiegelei</a:t>
            </a:r>
          </a:p>
          <a:p>
            <a:pPr eaLnBrk="1" hangingPunct="1"/>
            <a:r>
              <a:rPr lang="de-DE" altLang="cs-CZ" sz="1600" b="1" i="1" smtClean="0"/>
              <a:t>Currywurst</a:t>
            </a:r>
          </a:p>
          <a:p>
            <a:pPr eaLnBrk="1" hangingPunct="1"/>
            <a:r>
              <a:rPr lang="de-DE" altLang="cs-CZ" sz="1600" b="1" i="1" smtClean="0"/>
              <a:t>Pfannkuchen</a:t>
            </a:r>
            <a:r>
              <a:rPr lang="de-DE" altLang="cs-CZ" sz="1600" b="1" smtClean="0"/>
              <a:t> mit Pflaumenmuss, Zuckerguss </a:t>
            </a:r>
            <a:endParaRPr lang="cs-CZ" altLang="cs-CZ" sz="1600" b="1" smtClean="0"/>
          </a:p>
        </p:txBody>
      </p:sp>
      <p:pic>
        <p:nvPicPr>
          <p:cNvPr id="19460" name="Picture 2" descr="Berlin Brandenburger Tor Nac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068638"/>
            <a:ext cx="3025775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" descr="Deutschland Lage von Brandenburg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9900"/>
            <a:ext cx="16573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de-DE" sz="3200" dirty="0" smtClean="0"/>
              <a:t>Guten  Appetit  in  Deutschland!!!</a:t>
            </a:r>
            <a:endParaRPr lang="cs-CZ" sz="32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de-DE" b="1" dirty="0" smtClean="0"/>
              <a:t>Besuchen Sie Deutschland und…..!!!</a:t>
            </a:r>
            <a:endParaRPr lang="cs-CZ" b="1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cs-CZ" sz="3200" b="1" smtClean="0"/>
              <a:t>Deutsche Küche: regionale Kochstile und kulinarische Spezialitäten 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395288" y="2852738"/>
            <a:ext cx="2952750" cy="1368425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Sauerkraut</a:t>
            </a:r>
            <a:endParaRPr lang="cs-CZ" sz="2400" b="1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716463" y="4797425"/>
            <a:ext cx="2951162" cy="136842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Brotsorten</a:t>
            </a:r>
            <a:endParaRPr lang="cs-CZ" sz="2400" b="1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4716463" y="2852738"/>
            <a:ext cx="3743325" cy="13684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Fleischgerichte (Schweine-, Rindfleisch, Geflügel, Fische, Bratwürste</a:t>
            </a:r>
            <a:endParaRPr lang="cs-CZ" sz="2400" b="1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395288" y="4797425"/>
            <a:ext cx="3671887" cy="13684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Kartoffelgerichte (Salz-, Pell-, Bratkartoffeln, Kartoffelpüree, Knödel </a:t>
            </a:r>
            <a:endParaRPr lang="cs-CZ" sz="2400" b="1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1763713" y="1628775"/>
            <a:ext cx="5400675" cy="6477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tx1"/>
                </a:solidFill>
              </a:rPr>
              <a:t>Was ist typisch?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7921625" y="4797425"/>
            <a:ext cx="1077913" cy="13684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…….</a:t>
            </a:r>
            <a:endParaRPr lang="cs-CZ" sz="2400" b="1" dirty="0">
              <a:ln w="12700">
                <a:noFill/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3"/>
          <p:cNvSpPr>
            <a:spLocks noGrp="1"/>
          </p:cNvSpPr>
          <p:nvPr>
            <p:ph type="title"/>
          </p:nvPr>
        </p:nvSpPr>
        <p:spPr>
          <a:xfrm>
            <a:off x="661988" y="55895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http://upload.wikimedia.org/wikipedia/commons/thumb/2/2f/Deutschland_Lage_von_Bayern.svg/200px-Deutschland_Lage_von_Bayern.svg.png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3419475" y="765175"/>
            <a:ext cx="5486400" cy="4751388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Bayern / Landeshauptstadt: München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</a:t>
            </a:r>
            <a:r>
              <a:rPr lang="de-DE" altLang="cs-CZ" sz="1600" b="1" smtClean="0">
                <a:solidFill>
                  <a:srgbClr val="0070C0"/>
                </a:solidFill>
              </a:rPr>
              <a:t> </a:t>
            </a:r>
            <a:r>
              <a:rPr lang="de-DE" altLang="cs-CZ" sz="1600" b="1" smtClean="0"/>
              <a:t>hügelig bis bergig</a:t>
            </a:r>
          </a:p>
          <a:p>
            <a:pPr eaLnBrk="1" hangingPunct="1"/>
            <a:r>
              <a:rPr lang="de-DE" altLang="cs-CZ" sz="1600" b="1" smtClean="0"/>
              <a:t>die bayerischen Alpen (Allgäuer Alpen, Berchtesgadener Alpen, …)</a:t>
            </a:r>
          </a:p>
          <a:p>
            <a:pPr eaLnBrk="1" hangingPunct="1"/>
            <a:r>
              <a:rPr lang="de-DE" altLang="cs-CZ" sz="1600" b="1" smtClean="0"/>
              <a:t>Zugspitze</a:t>
            </a:r>
          </a:p>
          <a:p>
            <a:pPr eaLnBrk="1" hangingPunct="1"/>
            <a:r>
              <a:rPr lang="de-DE" altLang="cs-CZ" sz="1600" b="1" smtClean="0"/>
              <a:t>Mittelgebirge (Bayerischer Wald, Fränkische Alb, …)</a:t>
            </a:r>
          </a:p>
          <a:p>
            <a:pPr eaLnBrk="1" hangingPunct="1"/>
            <a:r>
              <a:rPr lang="de-DE" altLang="cs-CZ" sz="1600" b="1" smtClean="0"/>
              <a:t>Chiemsee, Königssee, Bodensee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</a:t>
            </a:r>
            <a:r>
              <a:rPr lang="de-DE" altLang="cs-CZ" sz="1600" b="1" smtClean="0"/>
              <a:t> Nürnberg, Lindau, Bamberg, Garmisch</a:t>
            </a:r>
            <a:r>
              <a:rPr lang="cs-CZ" altLang="cs-CZ" sz="1600" b="1" smtClean="0"/>
              <a:t>-</a:t>
            </a:r>
            <a:r>
              <a:rPr lang="de-DE" altLang="cs-CZ" sz="1600" b="1" smtClean="0"/>
              <a:t> Partenkirchen,…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 </a:t>
            </a:r>
            <a:r>
              <a:rPr lang="de-DE" altLang="cs-CZ" sz="1600" b="1" smtClean="0"/>
              <a:t>Mehlspeisen, Knödelgerichte</a:t>
            </a:r>
          </a:p>
          <a:p>
            <a:pPr eaLnBrk="1" hangingPunct="1"/>
            <a:r>
              <a:rPr lang="de-DE" altLang="cs-CZ" sz="1600" b="1" smtClean="0">
                <a:solidFill>
                  <a:srgbClr val="FF0000"/>
                </a:solidFill>
              </a:rPr>
              <a:t>Schweinshaxe mit Klößen</a:t>
            </a:r>
            <a:r>
              <a:rPr lang="de-DE" altLang="cs-CZ" sz="1600" b="1" smtClean="0"/>
              <a:t>,  Münchner Weißwurst, Leberknödel, Leberkäse mit Senf, Brezel</a:t>
            </a:r>
          </a:p>
          <a:p>
            <a:pPr eaLnBrk="1" hangingPunct="1"/>
            <a:r>
              <a:rPr lang="de-DE" altLang="cs-CZ" sz="1600" b="1" smtClean="0"/>
              <a:t>Bier</a:t>
            </a:r>
            <a:r>
              <a:rPr lang="cs-CZ" altLang="cs-CZ" sz="1600" b="1" smtClean="0"/>
              <a:t>: </a:t>
            </a:r>
            <a:r>
              <a:rPr lang="de-DE" altLang="cs-CZ" sz="1600" b="1" smtClean="0"/>
              <a:t>Hefe-, Weizenbier – „Weißes“,</a:t>
            </a:r>
            <a:r>
              <a:rPr lang="cs-CZ" altLang="cs-CZ" sz="1600" b="1" smtClean="0"/>
              <a:t> </a:t>
            </a:r>
            <a:r>
              <a:rPr lang="de-DE" altLang="cs-CZ" sz="1600" b="1" smtClean="0"/>
              <a:t>„Helles“</a:t>
            </a:r>
          </a:p>
          <a:p>
            <a:pPr eaLnBrk="1" hangingPunct="1"/>
            <a:endParaRPr lang="cs-CZ" altLang="cs-CZ" sz="1600" b="1" smtClean="0"/>
          </a:p>
        </p:txBody>
      </p:sp>
      <p:pic>
        <p:nvPicPr>
          <p:cNvPr id="1030" name="Picture 6" descr="Deutschland Lage von Bayer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41438"/>
            <a:ext cx="2735262" cy="370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title"/>
          </p:nvPr>
        </p:nvSpPr>
        <p:spPr>
          <a:xfrm>
            <a:off x="533400" y="5445125"/>
            <a:ext cx="5486400" cy="566738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http://upload.wikimedia.org/wikipedia/commons/thumb/d/d7/Deutschland_Lage_von_Baden-W%C3%BCrttemberg.svg/200px-Deutschland_Lage_von_Baden-W%C3%BCrttemberg.svg.png</a:t>
            </a:r>
          </a:p>
        </p:txBody>
      </p:sp>
      <p:sp>
        <p:nvSpPr>
          <p:cNvPr id="5123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3276600" y="1628775"/>
            <a:ext cx="5616575" cy="3024188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Baden Württemberg / Landeshauptstadt: Stuttgart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</a:t>
            </a:r>
            <a:r>
              <a:rPr lang="de-DE" altLang="cs-CZ" sz="1600" b="1" smtClean="0"/>
              <a:t> Schwäbische Alb,  Schwarzwald (Donau</a:t>
            </a:r>
            <a:r>
              <a:rPr lang="cs-CZ" altLang="cs-CZ" sz="1600" b="1" smtClean="0"/>
              <a:t>quelle</a:t>
            </a:r>
            <a:r>
              <a:rPr lang="de-DE" altLang="cs-CZ" sz="1600" b="1" smtClean="0"/>
              <a:t>)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</a:t>
            </a:r>
            <a:r>
              <a:rPr lang="de-DE" altLang="cs-CZ" sz="1600" b="1" smtClean="0"/>
              <a:t> Mannheim, Baden Baden, Heidelberg, Konstanz, Insel Mainau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Käsespätzle, Linsen mit Spätzle, Schupfnudeln (aus dem Kartoffelteig) mit Sauerkraut, Wildgerichte, Badische Schneckensuppe,</a:t>
            </a:r>
            <a:r>
              <a:rPr lang="cs-CZ" altLang="cs-CZ" sz="1600" b="1" smtClean="0"/>
              <a:t> …</a:t>
            </a:r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cs-CZ" altLang="cs-CZ" sz="1600" b="1" smtClean="0"/>
          </a:p>
        </p:txBody>
      </p:sp>
      <p:pic>
        <p:nvPicPr>
          <p:cNvPr id="5124" name="Picture 4" descr="Deutschland Lage von Baden-Württemberg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341438"/>
            <a:ext cx="2881312" cy="390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604838" y="55895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http://upload.wikimedia.org/wikipedia/commons/thumb/0/06/Deutschland_Lage_des_Saarlandes.svg/200px-Deutschland_Lage_des_Saarlandes.svg.png</a:t>
            </a:r>
          </a:p>
        </p:txBody>
      </p:sp>
      <p:sp>
        <p:nvSpPr>
          <p:cNvPr id="6147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348038" y="1731963"/>
            <a:ext cx="5486400" cy="3167062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Saarland / Landeshauptstadt: Saarbrücken</a:t>
            </a:r>
            <a:endParaRPr lang="cs-CZ" altLang="cs-CZ" sz="2000" b="1" smtClean="0">
              <a:solidFill>
                <a:srgbClr val="FF0000"/>
              </a:solidFill>
            </a:endParaRPr>
          </a:p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….. gehört zu den kleinsten Bundesländern</a:t>
            </a:r>
            <a:endParaRPr lang="de-DE" altLang="cs-CZ" sz="20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Touristisch attraktiv:</a:t>
            </a:r>
            <a:r>
              <a:rPr lang="de-DE" altLang="cs-CZ" sz="1600" b="1" smtClean="0"/>
              <a:t> Wanderouten,  Radwege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Industrieland:</a:t>
            </a:r>
            <a:r>
              <a:rPr lang="de-DE" altLang="cs-CZ" sz="1600" b="1" smtClean="0"/>
              <a:t> Bergbau (Kohle), Schwerindustrie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Kartoffelgerichte: Kartoffelauflauf mit Speckwürfeln, Kartoffelklöße,  Spätzle, Nudelgerichte mit Sauerkraut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</p:txBody>
      </p:sp>
      <p:pic>
        <p:nvPicPr>
          <p:cNvPr id="6148" name="Picture 4" descr="Deutschland Lage des Saarlandes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2808288" cy="380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395288" y="5229225"/>
            <a:ext cx="5486400" cy="566738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http://upload.wikimedia.org/wikipedia/commons/thumb/e/e8/Deutschland_Lage_von_Rheinland-Pfalz.svg/200px-Deutschland_Lage_von_Rheinland-Pfalz.svg.png</a:t>
            </a:r>
          </a:p>
        </p:txBody>
      </p:sp>
      <p:sp>
        <p:nvSpPr>
          <p:cNvPr id="7171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22650" y="981075"/>
            <a:ext cx="5486400" cy="3846513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Rheinlandpfalz / Landeshauptstadt: Mainz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</a:t>
            </a:r>
            <a:r>
              <a:rPr lang="de-DE" altLang="cs-CZ" sz="1600" b="1" smtClean="0"/>
              <a:t> Eifel</a:t>
            </a:r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Tourismus:</a:t>
            </a:r>
            <a:r>
              <a:rPr lang="de-DE" altLang="cs-CZ" sz="1600" b="1" smtClean="0"/>
              <a:t> Wander-, Radwege, Schifffahrt am Rhein (Autofähre)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Landwirtschaft: </a:t>
            </a:r>
            <a:r>
              <a:rPr lang="de-DE" altLang="cs-CZ" sz="1600" b="1" smtClean="0"/>
              <a:t>Weinbau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</a:t>
            </a:r>
            <a:r>
              <a:rPr lang="de-DE" altLang="cs-CZ" sz="1600" b="1" smtClean="0"/>
              <a:t> Trier, Worms, Koblenz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</a:t>
            </a:r>
            <a:r>
              <a:rPr lang="de-DE" altLang="cs-CZ" sz="1600" b="1" smtClean="0"/>
              <a:t> Pfälzer Saumagen (Saumagen mit einem Gemisch aus Fleisch und Kartoffeln gefüllt, mit Sauerkraut serviert), bei Helmut Kohl beliebt (r ehemalige Bundeskanzler Deutschlands)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</p:txBody>
      </p:sp>
      <p:pic>
        <p:nvPicPr>
          <p:cNvPr id="7172" name="Picture 2" descr="Deutschland Lage von Rheinland-Pfalz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196975"/>
            <a:ext cx="2808287" cy="380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539750" y="55895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http://upload.wikimedia.org/wikipedia/commons/thumb/7/78/Deutschland_Lage_von_Hessen.svg/200px-Deutschland_Lage_von_Hessen.svg.png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19475" y="1733550"/>
            <a:ext cx="5486400" cy="31686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b="1" dirty="0" smtClean="0">
                <a:solidFill>
                  <a:srgbClr val="FF0000"/>
                </a:solidFill>
              </a:rPr>
              <a:t>Hessen / Landeshauptstadt: Wiesbaden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Wassertouristik</a:t>
            </a:r>
            <a:r>
              <a:rPr lang="de-DE" sz="1600" b="1" dirty="0" smtClean="0"/>
              <a:t> – per </a:t>
            </a:r>
            <a:r>
              <a:rPr lang="de-DE" sz="1600" b="1" dirty="0"/>
              <a:t>K</a:t>
            </a:r>
            <a:r>
              <a:rPr lang="de-DE" sz="1600" b="1" dirty="0" smtClean="0"/>
              <a:t>anu, per Kajak (Schiffstunnel am Lahn, Schleusen – die  man selbst bedienen kann)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/>
              <a:t>Radwege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Andere Städte:</a:t>
            </a:r>
            <a:r>
              <a:rPr lang="de-DE" sz="1600" b="1" dirty="0" smtClean="0"/>
              <a:t> Frankfurt am Main, Fulda, Darmstadt, Kassel, 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Küche:</a:t>
            </a:r>
            <a:r>
              <a:rPr lang="de-DE" sz="1600" b="1" dirty="0" smtClean="0"/>
              <a:t> Apfelwein, Handkäs mit Musik (Käse mit Zwiebel und Kümmel), Ahle Wurst - traditionelle Salami  sowohl geräuchert als auch luftgetrocknet, grüne Soße (kalte Soße): Kräuter – Eier – Pflanzenöl – bzw. Mayonnaise – zum Fisch oder Fleisch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1600" b="1" dirty="0"/>
          </a:p>
        </p:txBody>
      </p:sp>
      <p:pic>
        <p:nvPicPr>
          <p:cNvPr id="8196" name="Picture 2" descr="Deutschland Lage von Hess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68413"/>
            <a:ext cx="3024187" cy="409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68313" y="58054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http://upload.wikimedia.org/wikipedia/commons/thumb/9/9d/Deutschland_Lage_von_Th%C3%BCringen.svg/200px-Deutschland_Lage_von_Th%C3%BCringen.svg.png</a:t>
            </a:r>
          </a:p>
        </p:txBody>
      </p:sp>
      <p:sp>
        <p:nvSpPr>
          <p:cNvPr id="921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697288" y="1844675"/>
            <a:ext cx="5256212" cy="2995613"/>
          </a:xfrm>
        </p:spPr>
        <p:txBody>
          <a:bodyPr/>
          <a:lstStyle/>
          <a:p>
            <a:pPr eaLnBrk="1" hangingPunct="1"/>
            <a:r>
              <a:rPr lang="de-DE" altLang="cs-CZ" sz="2000" b="1" smtClean="0">
                <a:solidFill>
                  <a:srgbClr val="FF0000"/>
                </a:solidFill>
              </a:rPr>
              <a:t>Thüringen / Landeshauptstadt: Erfurt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Geografisch:</a:t>
            </a:r>
            <a:r>
              <a:rPr lang="de-DE" altLang="cs-CZ" sz="1600" b="1" smtClean="0"/>
              <a:t> Thüringer Wald, Harz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Andere Städte: </a:t>
            </a:r>
            <a:r>
              <a:rPr lang="de-DE" altLang="cs-CZ" sz="1600" b="1" smtClean="0"/>
              <a:t>Altenburg (Skatspiel, Skatverband), Eisenach (Wartburg: U</a:t>
            </a:r>
            <a:r>
              <a:rPr lang="cs-CZ" altLang="cs-CZ" sz="1600" b="1" smtClean="0"/>
              <a:t>NESCO</a:t>
            </a:r>
            <a:r>
              <a:rPr lang="de-DE" altLang="cs-CZ" sz="1600" b="1" smtClean="0"/>
              <a:t> - Denkmal, Lutherstadt), Jena (optische Industrie), Weimar (Goethe-Schiller) 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r>
              <a:rPr lang="de-DE" altLang="cs-CZ" sz="1600" b="1" smtClean="0">
                <a:solidFill>
                  <a:srgbClr val="7030A0"/>
                </a:solidFill>
              </a:rPr>
              <a:t>Küche: </a:t>
            </a:r>
            <a:r>
              <a:rPr lang="de-DE" altLang="cs-CZ" sz="1600" b="1" smtClean="0"/>
              <a:t>Thüringer Rostbratwurst, Thüringer Klöße</a:t>
            </a:r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de-DE" altLang="cs-CZ" sz="1600" b="1" smtClean="0"/>
          </a:p>
          <a:p>
            <a:pPr eaLnBrk="1" hangingPunct="1"/>
            <a:endParaRPr lang="cs-CZ" altLang="cs-CZ" sz="1600" b="1" smtClean="0"/>
          </a:p>
        </p:txBody>
      </p:sp>
      <p:pic>
        <p:nvPicPr>
          <p:cNvPr id="9220" name="Picture 2" descr="Deutschland Lage von Thüringe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341438"/>
            <a:ext cx="3228975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195263" y="5157788"/>
            <a:ext cx="5486400" cy="566737"/>
          </a:xfrm>
        </p:spPr>
        <p:txBody>
          <a:bodyPr/>
          <a:lstStyle/>
          <a:p>
            <a:pPr eaLnBrk="1" hangingPunct="1"/>
            <a:r>
              <a:rPr lang="cs-CZ" altLang="cs-CZ" sz="1200" smtClean="0"/>
              <a:t>http://upload.wikimedia.org/wikipedia/commons/thumb/3/3a/Deutschland_Lage_von_Sachsen.svg/200px-Deutschland_Lage_von_Sachsen.svg.png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203575" y="1844675"/>
            <a:ext cx="5486400" cy="266382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b="1" dirty="0" smtClean="0">
                <a:solidFill>
                  <a:srgbClr val="FF0000"/>
                </a:solidFill>
              </a:rPr>
              <a:t>Sachsen / Landeshauptstadt: Dresden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Geografisch: </a:t>
            </a:r>
            <a:r>
              <a:rPr lang="de-DE" sz="1600" b="1" dirty="0" smtClean="0"/>
              <a:t>Erzgebirge,  Sächsisches </a:t>
            </a:r>
            <a:r>
              <a:rPr lang="de-DE" sz="1600" b="1" dirty="0" err="1" smtClean="0"/>
              <a:t>Elbland</a:t>
            </a:r>
            <a:r>
              <a:rPr lang="de-DE" sz="1600" b="1" dirty="0" smtClean="0"/>
              <a:t> , Sächsische  Schweiz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Andere Städte:</a:t>
            </a:r>
            <a:r>
              <a:rPr lang="de-DE" sz="1600" b="1" dirty="0" smtClean="0"/>
              <a:t>  Leipzig</a:t>
            </a:r>
            <a:r>
              <a:rPr lang="cs-CZ" sz="1600" b="1" dirty="0" smtClean="0"/>
              <a:t> </a:t>
            </a:r>
            <a:r>
              <a:rPr lang="de-DE" sz="1600" b="1" dirty="0" smtClean="0"/>
              <a:t>(Messestadt, </a:t>
            </a:r>
            <a:r>
              <a:rPr lang="de-DE" sz="1600" b="1" dirty="0" err="1" smtClean="0"/>
              <a:t>Auerbachskeller</a:t>
            </a:r>
            <a:r>
              <a:rPr lang="de-DE" sz="1600" b="1" dirty="0" smtClean="0"/>
              <a:t> - Goethe, Schiller, J. S. Bach, R. Wagner, A. Merkel </a:t>
            </a:r>
            <a:r>
              <a:rPr lang="de-DE" sz="1600" b="1" dirty="0"/>
              <a:t>, erste Lokomotive </a:t>
            </a:r>
            <a:r>
              <a:rPr lang="de-DE" sz="1600" b="1" dirty="0" smtClean="0"/>
              <a:t>,  BMW, Porsche, …..),  Chemnitz, Zwickau, 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>
                <a:solidFill>
                  <a:srgbClr val="7030A0"/>
                </a:solidFill>
              </a:rPr>
              <a:t>Küche:</a:t>
            </a:r>
            <a:r>
              <a:rPr lang="de-DE" sz="1600" b="1" dirty="0" smtClean="0"/>
              <a:t> süße Gerichte, Kartoffelpuffer aller Art, Gemüsegerichte, Strammer Max: Brot, Schinken, Spiegelei</a:t>
            </a:r>
            <a:endParaRPr lang="cs-CZ" sz="1600" b="1" dirty="0"/>
          </a:p>
        </p:txBody>
      </p:sp>
      <p:pic>
        <p:nvPicPr>
          <p:cNvPr id="10244" name="Picture 2" descr="Deutschland Lage von Sachse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84313"/>
            <a:ext cx="249872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4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1111</Words>
  <Application>Microsoft Office PowerPoint</Application>
  <PresentationFormat>Předvádění na obrazovce (4:3)</PresentationFormat>
  <Paragraphs>177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Calibri</vt:lpstr>
      <vt:lpstr>Arial</vt:lpstr>
      <vt:lpstr>Motiv systému Office</vt:lpstr>
      <vt:lpstr>Regionale deutsche Küche</vt:lpstr>
      <vt:lpstr>Deutsche Küche: regionale Kochstile und kulinarische Spezialitäten </vt:lpstr>
      <vt:lpstr>http://upload.wikimedia.org/wikipedia/commons/thumb/2/2f/Deutschland_Lage_von_Bayern.svg/200px-Deutschland_Lage_von_Bayern.svg.png</vt:lpstr>
      <vt:lpstr>http://upload.wikimedia.org/wikipedia/commons/thumb/d/d7/Deutschland_Lage_von_Baden-W%C3%BCrttemberg.svg/200px-Deutschland_Lage_von_Baden-W%C3%BCrttemberg.svg.png</vt:lpstr>
      <vt:lpstr>http://upload.wikimedia.org/wikipedia/commons/thumb/0/06/Deutschland_Lage_des_Saarlandes.svg/200px-Deutschland_Lage_des_Saarlandes.svg.png</vt:lpstr>
      <vt:lpstr>http://upload.wikimedia.org/wikipedia/commons/thumb/e/e8/Deutschland_Lage_von_Rheinland-Pfalz.svg/200px-Deutschland_Lage_von_Rheinland-Pfalz.svg.png</vt:lpstr>
      <vt:lpstr>http://upload.wikimedia.org/wikipedia/commons/thumb/7/78/Deutschland_Lage_von_Hessen.svg/200px-Deutschland_Lage_von_Hessen.svg.png</vt:lpstr>
      <vt:lpstr>http://upload.wikimedia.org/wikipedia/commons/thumb/9/9d/Deutschland_Lage_von_Th%C3%BCringen.svg/200px-Deutschland_Lage_von_Th%C3%BCringen.svg.png</vt:lpstr>
      <vt:lpstr>http://upload.wikimedia.org/wikipedia/commons/thumb/3/3a/Deutschland_Lage_von_Sachsen.svg/200px-Deutschland_Lage_von_Sachsen.svg.png</vt:lpstr>
      <vt:lpstr>http://upload.wikimedia.org/wikipedia/commons/thumb/3/3e/Deutschland_Lage_von_Sachsen-Anhalt.svg/200px-Deutschland_Lage_von_Sachsen-Anhalt.svg.png</vt:lpstr>
      <vt:lpstr>http://upload.wikimedia.org/wikipedia/commons/thumb/3/34/Deutschland_Lage_von_Niedersachsen.svg/200px-Deutschland_Lage_von_Niedersachsen.svg.png</vt:lpstr>
      <vt:lpstr>http://upload.wikimedia.org/wikipedia/commons/thumb/e/eb/Deutschland_Lage_von_Nordrhein-Westfalen.svg/200px-Deutschland_Lage_von_Nordrhein-Westfalen.svg.png</vt:lpstr>
      <vt:lpstr>http://upload.wikimedia.org/wikipedia/commons/thumb/5/56/Deutschland_Lage_von_Schleswig-Holstein.svg/200px-Deutschland_Lage_von_Schleswig-Holstein.svg.png</vt:lpstr>
      <vt:lpstr>http://de.wikivoyage.org/wiki/Mecklenburg-Vorpommern</vt:lpstr>
      <vt:lpstr>http://upload.wikimedia.org/wikipedia/commons/thumb/7/7a/Deutschland_Lage_von_Brandenburg.svg/200px-Deutschland_Lage_von_Brandenburg.svg.png</vt:lpstr>
      <vt:lpstr>http://upload.wikimedia.org/wikipedia/commons/thumb/1/1c/Bremen_Roland01.jpg/290px-Bremen_Roland01.jpg</vt:lpstr>
      <vt:lpstr>http://upload.wikimedia.org/wikipedia/commons/thumb/2/22/Hamburg_landungsbruecken_wv_ds_08_2007.jpg/800px-Hamburg_landungsbruecken_wv_ds_08_2007.jpg</vt:lpstr>
      <vt:lpstr>http://upload.wikimedia.org/wikipedia/commons/thumb/7/74/Berlin_Brandenburger_Tor_Nacht.jpg/300px-Berlin_Brandenburger_Tor_Nacht.jpg</vt:lpstr>
      <vt:lpstr>Guten  Appetit  in  Deutschland!!!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http://upload.wikimedia.org/wikipedia/commons/thumb/2/2f/Deutschland_Lage_von_Bayern.svg/200px-Deutschland_Lage_von_Bayern.svg.png</dc:title>
  <dc:creator>Ucitel_NB50</dc:creator>
  <cp:lastModifiedBy>Ucitel_NB50</cp:lastModifiedBy>
  <cp:revision>81</cp:revision>
  <dcterms:created xsi:type="dcterms:W3CDTF">2012-12-30T10:15:45Z</dcterms:created>
  <dcterms:modified xsi:type="dcterms:W3CDTF">2014-08-19T09:37:58Z</dcterms:modified>
</cp:coreProperties>
</file>